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0" name="Shape 5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+mn-lt"/>
        <a:ea typeface="+mn-ea"/>
        <a:cs typeface="+mn-cs"/>
        <a:sym typeface="Lucida Grande"/>
      </a:defRPr>
    </a:lvl1pPr>
    <a:lvl2pPr indent="228600" defTabSz="457200" latinLnBrk="0">
      <a:defRPr sz="2200">
        <a:latin typeface="+mn-lt"/>
        <a:ea typeface="+mn-ea"/>
        <a:cs typeface="+mn-cs"/>
        <a:sym typeface="Lucida Grande"/>
      </a:defRPr>
    </a:lvl2pPr>
    <a:lvl3pPr indent="457200" defTabSz="457200" latinLnBrk="0">
      <a:defRPr sz="2200">
        <a:latin typeface="+mn-lt"/>
        <a:ea typeface="+mn-ea"/>
        <a:cs typeface="+mn-cs"/>
        <a:sym typeface="Lucida Grande"/>
      </a:defRPr>
    </a:lvl3pPr>
    <a:lvl4pPr indent="685800" defTabSz="457200" latinLnBrk="0">
      <a:defRPr sz="2200">
        <a:latin typeface="+mn-lt"/>
        <a:ea typeface="+mn-ea"/>
        <a:cs typeface="+mn-cs"/>
        <a:sym typeface="Lucida Grande"/>
      </a:defRPr>
    </a:lvl4pPr>
    <a:lvl5pPr indent="914400" defTabSz="457200" latinLnBrk="0">
      <a:defRPr sz="2200">
        <a:latin typeface="+mn-lt"/>
        <a:ea typeface="+mn-ea"/>
        <a:cs typeface="+mn-cs"/>
        <a:sym typeface="Lucida Grande"/>
      </a:defRPr>
    </a:lvl5pPr>
    <a:lvl6pPr indent="1143000" defTabSz="457200" latinLnBrk="0">
      <a:defRPr sz="2200">
        <a:latin typeface="+mn-lt"/>
        <a:ea typeface="+mn-ea"/>
        <a:cs typeface="+mn-cs"/>
        <a:sym typeface="Lucida Grande"/>
      </a:defRPr>
    </a:lvl6pPr>
    <a:lvl7pPr indent="1371600" defTabSz="457200" latinLnBrk="0">
      <a:defRPr sz="2200">
        <a:latin typeface="+mn-lt"/>
        <a:ea typeface="+mn-ea"/>
        <a:cs typeface="+mn-cs"/>
        <a:sym typeface="Lucida Grande"/>
      </a:defRPr>
    </a:lvl7pPr>
    <a:lvl8pPr indent="1600200" defTabSz="457200" latinLnBrk="0">
      <a:defRPr sz="2200">
        <a:latin typeface="+mn-lt"/>
        <a:ea typeface="+mn-ea"/>
        <a:cs typeface="+mn-cs"/>
        <a:sym typeface="Lucida Grande"/>
      </a:defRPr>
    </a:lvl8pPr>
    <a:lvl9pPr indent="1828800" defTabSz="457200" latinLnBrk="0">
      <a:defRPr sz="2200">
        <a:latin typeface="+mn-lt"/>
        <a:ea typeface="+mn-ea"/>
        <a:cs typeface="+mn-cs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xfrm>
            <a:off x="8305800" y="6324600"/>
            <a:ext cx="386662" cy="375227"/>
          </a:xfrm>
          <a:prstGeom prst="rect">
            <a:avLst/>
          </a:prstGeom>
        </p:spPr>
        <p:txBody>
          <a:bodyPr lIns="45718" tIns="45718" rIns="45718" bIns="45718" anchor="t"/>
          <a:lstStyle>
            <a:lvl1pPr algn="l" defTabSz="914400">
              <a:defRPr sz="20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标题幻灯片">
    <p:bg>
      <p:bgPr>
        <a:solidFill>
          <a:srgbClr val="F4F4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"/>
          <p:cNvSpPr txBox="1"/>
          <p:nvPr>
            <p:ph type="sldNum" sz="quarter" idx="2"/>
          </p:nvPr>
        </p:nvSpPr>
        <p:spPr>
          <a:xfrm>
            <a:off x="6312017" y="5503577"/>
            <a:ext cx="241190" cy="246449"/>
          </a:xfrm>
          <a:prstGeom prst="rect">
            <a:avLst/>
          </a:prstGeom>
        </p:spPr>
        <p:txBody>
          <a:bodyPr lIns="34324" tIns="34324" rIns="34324" bIns="34324"/>
          <a:lstStyle>
            <a:lvl1pPr defTabSz="914400">
              <a:defRPr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Text"/>
          <p:cNvSpPr txBox="1"/>
          <p:nvPr>
            <p:ph type="title"/>
          </p:nvPr>
        </p:nvSpPr>
        <p:spPr>
          <a:xfrm>
            <a:off x="311698" y="1302273"/>
            <a:ext cx="8520603" cy="572706"/>
          </a:xfrm>
          <a:prstGeom prst="rect">
            <a:avLst/>
          </a:prstGeom>
        </p:spPr>
        <p:txBody>
          <a:bodyPr lIns="91423" tIns="91423" rIns="91423" bIns="91423"/>
          <a:lstStyle/>
          <a:p>
            <a:pPr/>
            <a:r>
              <a:t>Title Text</a:t>
            </a:r>
          </a:p>
        </p:txBody>
      </p:sp>
      <p:sp>
        <p:nvSpPr>
          <p:cNvPr id="35" name="Body Level One…"/>
          <p:cNvSpPr txBox="1"/>
          <p:nvPr>
            <p:ph type="body" idx="1"/>
          </p:nvPr>
        </p:nvSpPr>
        <p:spPr>
          <a:xfrm>
            <a:off x="311698" y="2009723"/>
            <a:ext cx="8520603" cy="3416404"/>
          </a:xfrm>
          <a:prstGeom prst="rect">
            <a:avLst/>
          </a:prstGeom>
        </p:spPr>
        <p:txBody>
          <a:bodyPr lIns="91423" tIns="91423" rIns="91423" bIns="91423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/>
          <p:nvPr>
            <p:ph type="sldNum" sz="quarter" idx="2"/>
          </p:nvPr>
        </p:nvSpPr>
        <p:spPr>
          <a:xfrm>
            <a:off x="8656097" y="5539435"/>
            <a:ext cx="365064" cy="355664"/>
          </a:xfrm>
          <a:prstGeom prst="rect">
            <a:avLst/>
          </a:prstGeom>
        </p:spPr>
        <p:txBody>
          <a:bodyPr lIns="91423" tIns="91423" rIns="91423" bIns="91423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标题幻灯片">
    <p:bg>
      <p:bgPr>
        <a:solidFill>
          <a:srgbClr val="F1F1F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"/>
          <p:cNvSpPr txBox="1"/>
          <p:nvPr>
            <p:ph type="sldNum" sz="quarter" idx="2"/>
          </p:nvPr>
        </p:nvSpPr>
        <p:spPr>
          <a:xfrm>
            <a:off x="6312017" y="5503577"/>
            <a:ext cx="241190" cy="246449"/>
          </a:xfrm>
          <a:prstGeom prst="rect">
            <a:avLst/>
          </a:prstGeom>
        </p:spPr>
        <p:txBody>
          <a:bodyPr lIns="34324" tIns="34324" rIns="34324" bIns="34324"/>
          <a:lstStyle>
            <a:lvl1pPr defTabSz="914400">
              <a:defRPr>
                <a:solidFill>
                  <a:srgbClr val="75757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311698" y="1302273"/>
            <a:ext cx="8520604" cy="5727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1" tIns="91421" rIns="91421" bIns="91421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11698" y="2009723"/>
            <a:ext cx="8520604" cy="34164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1" tIns="91421" rIns="91421" bIns="91421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656106" y="5539438"/>
            <a:ext cx="365058" cy="355657"/>
          </a:xfrm>
          <a:prstGeom prst="rect">
            <a:avLst/>
          </a:prstGeom>
          <a:ln w="12700">
            <a:miter lim="400000"/>
          </a:ln>
        </p:spPr>
        <p:txBody>
          <a:bodyPr wrap="none" lIns="91421" tIns="91421" rIns="91421" bIns="91421" anchor="ctr">
            <a:spAutoFit/>
          </a:bodyPr>
          <a:lstStyle>
            <a:lvl1pPr algn="r" defTabSz="1219200">
              <a:defRPr sz="1200">
                <a:solidFill>
                  <a:srgbClr val="59595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</p:sldLayoutIdLst>
  <p:transition xmlns:p14="http://schemas.microsoft.com/office/powerpoint/2010/main" spd="med" advClick="1"/>
  <p:txStyles>
    <p:titleStyle>
      <a:lvl1pPr marL="0" marR="0" indent="0" algn="l" defTabSz="1219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1219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1219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1219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1219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1219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1219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1219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1219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571500" marR="0" indent="-457200" algn="l" defTabSz="1219200" rtl="0" latinLnBrk="0">
        <a:lnSpc>
          <a:spcPct val="115000"/>
        </a:lnSpc>
        <a:spcBef>
          <a:spcPts val="0"/>
        </a:spcBef>
        <a:spcAft>
          <a:spcPts val="0"/>
        </a:spcAft>
        <a:buClrTx/>
        <a:buSzPct val="100000"/>
        <a:buFontTx/>
        <a:buChar char="●"/>
        <a:tabLst/>
        <a:defRPr b="0" baseline="0" cap="none" i="0" spc="0" strike="noStrike" sz="2400" u="none">
          <a:solidFill>
            <a:srgbClr val="595959"/>
          </a:solidFill>
          <a:uFillTx/>
          <a:latin typeface="Arial"/>
          <a:ea typeface="Arial"/>
          <a:cs typeface="Arial"/>
          <a:sym typeface="Arial"/>
        </a:defRPr>
      </a:lvl1pPr>
      <a:lvl2pPr marL="1141184" marR="0" indent="-544283" algn="l" defTabSz="1219200" rtl="0" latinLnBrk="0">
        <a:lnSpc>
          <a:spcPct val="115000"/>
        </a:lnSpc>
        <a:spcBef>
          <a:spcPts val="0"/>
        </a:spcBef>
        <a:spcAft>
          <a:spcPts val="0"/>
        </a:spcAft>
        <a:buClrTx/>
        <a:buSzPct val="100000"/>
        <a:buFontTx/>
        <a:buChar char="○"/>
        <a:tabLst/>
        <a:defRPr b="0" baseline="0" cap="none" i="0" spc="0" strike="noStrike" sz="2400" u="none">
          <a:solidFill>
            <a:srgbClr val="595959"/>
          </a:solidFill>
          <a:uFillTx/>
          <a:latin typeface="Arial"/>
          <a:ea typeface="Arial"/>
          <a:cs typeface="Arial"/>
          <a:sym typeface="Arial"/>
        </a:defRPr>
      </a:lvl2pPr>
      <a:lvl3pPr marL="1598384" marR="0" indent="-544284" algn="l" defTabSz="1219200" rtl="0" latinLnBrk="0">
        <a:lnSpc>
          <a:spcPct val="115000"/>
        </a:lnSpc>
        <a:spcBef>
          <a:spcPts val="0"/>
        </a:spcBef>
        <a:spcAft>
          <a:spcPts val="0"/>
        </a:spcAft>
        <a:buClrTx/>
        <a:buSzPct val="100000"/>
        <a:buFontTx/>
        <a:buChar char="■"/>
        <a:tabLst/>
        <a:defRPr b="0" baseline="0" cap="none" i="0" spc="0" strike="noStrike" sz="2400" u="none">
          <a:solidFill>
            <a:srgbClr val="595959"/>
          </a:solidFill>
          <a:uFillTx/>
          <a:latin typeface="Arial"/>
          <a:ea typeface="Arial"/>
          <a:cs typeface="Arial"/>
          <a:sym typeface="Arial"/>
        </a:defRPr>
      </a:lvl3pPr>
      <a:lvl4pPr marL="2055584" marR="0" indent="-544284" algn="l" defTabSz="1219200" rtl="0" latinLnBrk="0">
        <a:lnSpc>
          <a:spcPct val="115000"/>
        </a:lnSpc>
        <a:spcBef>
          <a:spcPts val="0"/>
        </a:spcBef>
        <a:spcAft>
          <a:spcPts val="0"/>
        </a:spcAft>
        <a:buClrTx/>
        <a:buSzPct val="100000"/>
        <a:buFontTx/>
        <a:buChar char="●"/>
        <a:tabLst/>
        <a:defRPr b="0" baseline="0" cap="none" i="0" spc="0" strike="noStrike" sz="2400" u="none">
          <a:solidFill>
            <a:srgbClr val="595959"/>
          </a:solidFill>
          <a:uFillTx/>
          <a:latin typeface="Arial"/>
          <a:ea typeface="Arial"/>
          <a:cs typeface="Arial"/>
          <a:sym typeface="Arial"/>
        </a:defRPr>
      </a:lvl4pPr>
      <a:lvl5pPr marL="2512784" marR="0" indent="-544284" algn="l" defTabSz="1219200" rtl="0" latinLnBrk="0">
        <a:lnSpc>
          <a:spcPct val="115000"/>
        </a:lnSpc>
        <a:spcBef>
          <a:spcPts val="0"/>
        </a:spcBef>
        <a:spcAft>
          <a:spcPts val="0"/>
        </a:spcAft>
        <a:buClrTx/>
        <a:buSzPct val="100000"/>
        <a:buFontTx/>
        <a:buChar char="○"/>
        <a:tabLst/>
        <a:defRPr b="0" baseline="0" cap="none" i="0" spc="0" strike="noStrike" sz="2400" u="none">
          <a:solidFill>
            <a:srgbClr val="595959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1219200" rtl="0" latinLnBrk="0">
        <a:lnSpc>
          <a:spcPct val="115000"/>
        </a:lnSpc>
        <a:spcBef>
          <a:spcPts val="0"/>
        </a:spcBef>
        <a:spcAft>
          <a:spcPts val="0"/>
        </a:spcAft>
        <a:buClrTx/>
        <a:buSzPct val="100000"/>
        <a:buFontTx/>
        <a:buChar char="●"/>
        <a:tabLst/>
        <a:defRPr b="0" baseline="0" cap="none" i="0" spc="0" strike="noStrike" sz="2400" u="none">
          <a:solidFill>
            <a:srgbClr val="595959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1219200" rtl="0" latinLnBrk="0">
        <a:lnSpc>
          <a:spcPct val="115000"/>
        </a:lnSpc>
        <a:spcBef>
          <a:spcPts val="0"/>
        </a:spcBef>
        <a:spcAft>
          <a:spcPts val="0"/>
        </a:spcAft>
        <a:buClrTx/>
        <a:buSzPct val="100000"/>
        <a:buFontTx/>
        <a:buChar char="●"/>
        <a:tabLst/>
        <a:defRPr b="0" baseline="0" cap="none" i="0" spc="0" strike="noStrike" sz="2400" u="none">
          <a:solidFill>
            <a:srgbClr val="595959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1219200" rtl="0" latinLnBrk="0">
        <a:lnSpc>
          <a:spcPct val="115000"/>
        </a:lnSpc>
        <a:spcBef>
          <a:spcPts val="0"/>
        </a:spcBef>
        <a:spcAft>
          <a:spcPts val="0"/>
        </a:spcAft>
        <a:buClrTx/>
        <a:buSzPct val="100000"/>
        <a:buFontTx/>
        <a:buChar char="●"/>
        <a:tabLst/>
        <a:defRPr b="0" baseline="0" cap="none" i="0" spc="0" strike="noStrike" sz="2400" u="none">
          <a:solidFill>
            <a:srgbClr val="595959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1219200" rtl="0" latinLnBrk="0">
        <a:lnSpc>
          <a:spcPct val="115000"/>
        </a:lnSpc>
        <a:spcBef>
          <a:spcPts val="0"/>
        </a:spcBef>
        <a:spcAft>
          <a:spcPts val="0"/>
        </a:spcAft>
        <a:buClrTx/>
        <a:buSzPct val="100000"/>
        <a:buFontTx/>
        <a:buChar char="●"/>
        <a:tabLst/>
        <a:defRPr b="0" baseline="0" cap="none" i="0" spc="0" strike="noStrike" sz="2400" u="none">
          <a:solidFill>
            <a:srgbClr val="595959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1219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1219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1219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1219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1219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1219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1219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1219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1219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"/>
          <p:cNvGrpSpPr/>
          <p:nvPr/>
        </p:nvGrpSpPr>
        <p:grpSpPr>
          <a:xfrm>
            <a:off x="-174931" y="10930"/>
            <a:ext cx="2343619" cy="6836138"/>
            <a:chOff x="0" y="0"/>
            <a:chExt cx="2343617" cy="6836137"/>
          </a:xfrm>
        </p:grpSpPr>
        <p:sp>
          <p:nvSpPr>
            <p:cNvPr id="52" name="Rectangle"/>
            <p:cNvSpPr/>
            <p:nvPr/>
          </p:nvSpPr>
          <p:spPr>
            <a:xfrm>
              <a:off x="0" y="-1"/>
              <a:ext cx="2343613" cy="6836138"/>
            </a:xfrm>
            <a:prstGeom prst="rect">
              <a:avLst/>
            </a:prstGeom>
            <a:solidFill>
              <a:srgbClr val="1F497D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b="1"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defRPr>
              </a:pPr>
            </a:p>
          </p:txBody>
        </p:sp>
        <p:sp>
          <p:nvSpPr>
            <p:cNvPr id="53" name="Al-Farabi Kazakh National University…"/>
            <p:cNvSpPr txBox="1"/>
            <p:nvPr/>
          </p:nvSpPr>
          <p:spPr>
            <a:xfrm>
              <a:off x="-1" y="2716999"/>
              <a:ext cx="2343619" cy="14021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324" tIns="34324" rIns="34324" bIns="34324" numCol="1" anchor="ctr">
              <a:spAutoFit/>
            </a:bodyPr>
            <a:lstStyle/>
            <a:p>
              <a:pPr algn="ctr">
                <a:defRPr b="1"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defRPr>
              </a:pPr>
              <a:r>
                <a:t>Al-Farabi Kazakh National University</a:t>
              </a:r>
            </a:p>
            <a:p>
              <a:pPr algn="ctr">
                <a:defRPr b="1" sz="18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defRPr>
              </a:pPr>
              <a:r>
                <a:t>Higher School of Medicine</a:t>
              </a:r>
            </a:p>
          </p:txBody>
        </p:sp>
      </p:grpSp>
      <p:sp>
        <p:nvSpPr>
          <p:cNvPr id="55" name="Line"/>
          <p:cNvSpPr/>
          <p:nvPr/>
        </p:nvSpPr>
        <p:spPr>
          <a:xfrm>
            <a:off x="-5" y="2456433"/>
            <a:ext cx="9153547" cy="2"/>
          </a:xfrm>
          <a:prstGeom prst="line">
            <a:avLst/>
          </a:prstGeom>
          <a:ln w="3175">
            <a:solidFill>
              <a:srgbClr val="B7B7B7">
                <a:alpha val="50000"/>
              </a:srgbClr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6" name="Male Reproductive System"/>
          <p:cNvSpPr txBox="1"/>
          <p:nvPr/>
        </p:nvSpPr>
        <p:spPr>
          <a:xfrm>
            <a:off x="2154153" y="1432867"/>
            <a:ext cx="6874896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4400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Male Reproductive System</a:t>
            </a:r>
          </a:p>
        </p:txBody>
      </p:sp>
      <p:pic>
        <p:nvPicPr>
          <p:cNvPr id="57" name="image1.png" descr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3102" y="1215423"/>
            <a:ext cx="1227553" cy="1069889"/>
          </a:xfrm>
          <a:prstGeom prst="rect">
            <a:avLst/>
          </a:prstGeom>
          <a:ln w="12700">
            <a:miter lim="400000"/>
          </a:ln>
        </p:spPr>
      </p:pic>
      <p:sp>
        <p:nvSpPr>
          <p:cNvPr id="58" name="Sperm and Semen and Male Sexual Response"/>
          <p:cNvSpPr txBox="1"/>
          <p:nvPr/>
        </p:nvSpPr>
        <p:spPr>
          <a:xfrm>
            <a:off x="2499596" y="3187700"/>
            <a:ext cx="5791848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b="1" sz="2400">
                <a:solidFill>
                  <a:srgbClr val="002060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Sperm and Semen and Male Sexual Response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4" grpId="1"/>
      <p:bldP build="whole" bldLvl="1" animBg="1" rev="0" advAuto="0" spid="56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lide Number"/>
          <p:cNvSpPr txBox="1"/>
          <p:nvPr>
            <p:ph type="sldNum" sz="quarter" idx="4294967295"/>
          </p:nvPr>
        </p:nvSpPr>
        <p:spPr>
          <a:xfrm>
            <a:off x="8842092" y="63246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 defTabSz="914400">
              <a:defRPr b="1" sz="14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33" name="A. Parasympathetic…"/>
          <p:cNvSpPr txBox="1"/>
          <p:nvPr>
            <p:ph type="body" idx="4294967295"/>
          </p:nvPr>
        </p:nvSpPr>
        <p:spPr>
          <a:xfrm>
            <a:off x="228600" y="1701800"/>
            <a:ext cx="8686800" cy="4450358"/>
          </a:xfrm>
          <a:prstGeom prst="rect">
            <a:avLst/>
          </a:prstGeom>
        </p:spPr>
        <p:txBody>
          <a:bodyPr lIns="45718" tIns="45718" rIns="45718" bIns="45718"/>
          <a:lstStyle/>
          <a:p>
            <a:pPr marL="0" indent="0" defTabSz="905255">
              <a:lnSpc>
                <a:spcPct val="90000"/>
              </a:lnSpc>
              <a:spcBef>
                <a:spcPts val="600"/>
              </a:spcBef>
              <a:buSzTx/>
              <a:buNone/>
              <a:defRPr b="1" sz="2376">
                <a:solidFill>
                  <a:srgbClr val="000000"/>
                </a:solidFill>
              </a:defRPr>
            </a:pPr>
            <a:r>
              <a:t>A. Parasympathetic </a:t>
            </a:r>
            <a:endParaRPr sz="1188"/>
          </a:p>
          <a:p>
            <a:pPr marL="364610" indent="-251453" defTabSz="452627">
              <a:lnSpc>
                <a:spcPct val="100000"/>
              </a:lnSpc>
              <a:spcBef>
                <a:spcPts val="1200"/>
              </a:spcBef>
              <a:buChar char="■"/>
              <a:defRPr b="1" sz="1782">
                <a:solidFill>
                  <a:srgbClr val="231F20"/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  <a:r>
              <a:t>Preganglionic neuronal cell bodies are located in the </a:t>
            </a:r>
            <a:r>
              <a:rPr>
                <a:solidFill>
                  <a:srgbClr val="404041"/>
                </a:solidFill>
              </a:rPr>
              <a:t>gray matter of the S2 to S4 spinal cord</a:t>
            </a:r>
            <a:r>
              <a:t>. Preganglionic axons form the </a:t>
            </a:r>
            <a:r>
              <a:rPr>
                <a:solidFill>
                  <a:srgbClr val="404041"/>
                </a:solidFill>
              </a:rPr>
              <a:t>pelvic splanchnic nerves, </a:t>
            </a:r>
            <a:r>
              <a:t>which interact with the </a:t>
            </a:r>
            <a:r>
              <a:rPr>
                <a:solidFill>
                  <a:srgbClr val="404041"/>
                </a:solidFill>
              </a:rPr>
              <a:t>inferior hypogastric plexus</a:t>
            </a:r>
            <a:r>
              <a:t>. </a:t>
            </a:r>
            <a:endParaRPr>
              <a:solidFill>
                <a:srgbClr val="0076A3"/>
              </a:solidFill>
            </a:endParaRPr>
          </a:p>
          <a:p>
            <a:pPr marL="364610" indent="-251453" defTabSz="452627">
              <a:lnSpc>
                <a:spcPct val="100000"/>
              </a:lnSpc>
              <a:spcBef>
                <a:spcPts val="1200"/>
              </a:spcBef>
              <a:buChar char="■"/>
              <a:defRPr b="1" sz="1782">
                <a:solidFill>
                  <a:srgbClr val="231F20"/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  <a:r>
              <a:t>Postganglionic neuronal cell bodies are located near or within the male viscera. </a:t>
            </a:r>
            <a:endParaRPr>
              <a:solidFill>
                <a:srgbClr val="0076A3"/>
              </a:solidFill>
            </a:endParaRPr>
          </a:p>
          <a:p>
            <a:pPr marL="452627" indent="-339470" defTabSz="452627">
              <a:lnSpc>
                <a:spcPct val="100000"/>
              </a:lnSpc>
              <a:spcBef>
                <a:spcPts val="1200"/>
              </a:spcBef>
              <a:buChar char="■"/>
              <a:defRPr b="1" sz="1782">
                <a:solidFill>
                  <a:srgbClr val="231F20"/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  <a:r>
              <a:t>Postganglionic axons terminate on smooth muscle and glands. </a:t>
            </a:r>
            <a:endParaRPr>
              <a:solidFill>
                <a:srgbClr val="0076A3"/>
              </a:solidFill>
            </a:endParaRPr>
          </a:p>
          <a:p>
            <a:pPr marL="0" indent="0" defTabSz="452627">
              <a:lnSpc>
                <a:spcPct val="100000"/>
              </a:lnSpc>
              <a:spcBef>
                <a:spcPts val="1200"/>
              </a:spcBef>
              <a:buSzTx/>
              <a:buNone/>
              <a:defRPr b="1" sz="2376">
                <a:solidFill>
                  <a:srgbClr val="231F20"/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  <a:r>
              <a:t>B. Sympathetic </a:t>
            </a:r>
            <a:endParaRPr sz="1188">
              <a:solidFill>
                <a:srgbClr val="000000"/>
              </a:solidFill>
            </a:endParaRPr>
          </a:p>
          <a:p>
            <a:pPr marL="452627" indent="-339470" defTabSz="452627">
              <a:lnSpc>
                <a:spcPct val="100000"/>
              </a:lnSpc>
              <a:spcBef>
                <a:spcPts val="1200"/>
              </a:spcBef>
              <a:buChar char="■"/>
              <a:defRPr b="1" sz="1782">
                <a:solidFill>
                  <a:srgbClr val="231F20"/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  <a:r>
              <a:t>Preganglionic neuronal cell bodies are located in the </a:t>
            </a:r>
            <a:r>
              <a:rPr>
                <a:solidFill>
                  <a:srgbClr val="404041"/>
                </a:solidFill>
              </a:rPr>
              <a:t>intermediolateral cell column </a:t>
            </a:r>
            <a:r>
              <a:t>of the spinal cord. Preganglionic axons form the </a:t>
            </a:r>
            <a:r>
              <a:rPr>
                <a:solidFill>
                  <a:srgbClr val="404041"/>
                </a:solidFill>
              </a:rPr>
              <a:t>sacral splanchnic nerves</a:t>
            </a:r>
            <a:r>
              <a:t>.</a:t>
            </a:r>
          </a:p>
          <a:p>
            <a:pPr marL="452627" indent="-339470" defTabSz="452627">
              <a:lnSpc>
                <a:spcPct val="100000"/>
              </a:lnSpc>
              <a:spcBef>
                <a:spcPts val="1200"/>
              </a:spcBef>
              <a:buChar char="■"/>
              <a:defRPr b="1" sz="1782">
                <a:solidFill>
                  <a:srgbClr val="231F20"/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  <a:r>
              <a:t>Postganglionic neuronal cell bodies are located in the </a:t>
            </a:r>
            <a:r>
              <a:rPr>
                <a:solidFill>
                  <a:srgbClr val="404041"/>
                </a:solidFill>
              </a:rPr>
              <a:t>inferior hypogastric plexus</a:t>
            </a:r>
            <a:r>
              <a:t>.</a:t>
            </a:r>
          </a:p>
          <a:p>
            <a:pPr marL="452627" indent="-339470" defTabSz="452627">
              <a:lnSpc>
                <a:spcPct val="100000"/>
              </a:lnSpc>
              <a:spcBef>
                <a:spcPts val="1200"/>
              </a:spcBef>
              <a:buChar char="■"/>
              <a:defRPr b="1" sz="1782">
                <a:solidFill>
                  <a:srgbClr val="231F20"/>
                </a:solidFill>
                <a:latin typeface="Times Roman"/>
                <a:ea typeface="Times Roman"/>
                <a:cs typeface="Times Roman"/>
                <a:sym typeface="Times Roman"/>
              </a:defRPr>
            </a:pPr>
            <a:r>
              <a:t>Postganglionic axons terminate on smooth muscle and glands.</a:t>
            </a:r>
          </a:p>
        </p:txBody>
      </p:sp>
      <p:sp>
        <p:nvSpPr>
          <p:cNvPr id="134" name="Anatomical Foundations"/>
          <p:cNvSpPr txBox="1"/>
          <p:nvPr>
            <p:ph type="title" idx="4294967295"/>
          </p:nvPr>
        </p:nvSpPr>
        <p:spPr>
          <a:xfrm>
            <a:off x="-635002" y="254000"/>
            <a:ext cx="9144004" cy="914400"/>
          </a:xfrm>
          <a:prstGeom prst="rect">
            <a:avLst/>
          </a:prstGeom>
        </p:spPr>
        <p:txBody>
          <a:bodyPr lIns="45718" tIns="45718" rIns="45718" bIns="45718" anchor="ctr"/>
          <a:lstStyle>
            <a:lvl1pPr algn="ctr" defTabSz="914400">
              <a:defRPr b="1" sz="4000"/>
            </a:lvl1pPr>
          </a:lstStyle>
          <a:p>
            <a:pPr/>
            <a:r>
              <a:t>Anatomical Foundations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lide Number"/>
          <p:cNvSpPr txBox="1"/>
          <p:nvPr>
            <p:ph type="sldNum" sz="quarter" idx="4294967295"/>
          </p:nvPr>
        </p:nvSpPr>
        <p:spPr>
          <a:xfrm>
            <a:off x="8851902" y="6324600"/>
            <a:ext cx="29209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 defTabSz="914400">
              <a:defRPr b="1" sz="14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37" name="Male Sexual Response"/>
          <p:cNvSpPr txBox="1"/>
          <p:nvPr>
            <p:ph type="title" idx="4294967295"/>
          </p:nvPr>
        </p:nvSpPr>
        <p:spPr>
          <a:xfrm>
            <a:off x="-2" y="228598"/>
            <a:ext cx="9144004" cy="1143004"/>
          </a:xfrm>
          <a:prstGeom prst="rect">
            <a:avLst/>
          </a:prstGeom>
        </p:spPr>
        <p:txBody>
          <a:bodyPr lIns="45718" tIns="45718" rIns="45718" bIns="45718" anchor="ctr"/>
          <a:lstStyle>
            <a:lvl1pPr algn="ctr" defTabSz="914400">
              <a:defRPr b="1" sz="4400"/>
            </a:lvl1pPr>
          </a:lstStyle>
          <a:p>
            <a:pPr/>
            <a:r>
              <a:t>Male Sexual Response</a:t>
            </a:r>
          </a:p>
        </p:txBody>
      </p:sp>
      <p:sp>
        <p:nvSpPr>
          <p:cNvPr id="138" name="research by William Masters and Virginia Johnson (1966)…"/>
          <p:cNvSpPr txBox="1"/>
          <p:nvPr>
            <p:ph type="body" idx="4294967295"/>
          </p:nvPr>
        </p:nvSpPr>
        <p:spPr>
          <a:xfrm>
            <a:off x="88898" y="1790700"/>
            <a:ext cx="9144004" cy="5410200"/>
          </a:xfrm>
          <a:prstGeom prst="rect">
            <a:avLst/>
          </a:prstGeom>
        </p:spPr>
        <p:txBody>
          <a:bodyPr lIns="45718" tIns="45718" rIns="45718" bIns="45718"/>
          <a:lstStyle/>
          <a:p>
            <a:pPr marL="342900" indent="-342900" defTabSz="914400">
              <a:lnSpc>
                <a:spcPct val="100000"/>
              </a:lnSpc>
              <a:spcBef>
                <a:spcPts val="700"/>
              </a:spcBef>
              <a:buChar char="•"/>
              <a:defRPr sz="3200">
                <a:solidFill>
                  <a:srgbClr val="000000"/>
                </a:solidFill>
              </a:defRPr>
            </a:pPr>
            <a:r>
              <a:t>research by William Masters and Virginia Johnson (1966)</a:t>
            </a:r>
          </a:p>
          <a:p>
            <a:pPr marL="342900" indent="-342900" defTabSz="914400">
              <a:lnSpc>
                <a:spcPct val="100000"/>
              </a:lnSpc>
              <a:spcBef>
                <a:spcPts val="700"/>
              </a:spcBef>
              <a:buChar char="•"/>
              <a:defRPr sz="800">
                <a:solidFill>
                  <a:srgbClr val="000000"/>
                </a:solidFill>
              </a:defRPr>
            </a:pPr>
          </a:p>
          <a:p>
            <a:pPr lvl="1" marL="742950" indent="-285750" defTabSz="914400">
              <a:lnSpc>
                <a:spcPct val="100000"/>
              </a:lnSpc>
              <a:buChar char="–"/>
              <a:defRPr sz="2800">
                <a:solidFill>
                  <a:srgbClr val="000000"/>
                </a:solidFill>
              </a:defRPr>
            </a:pPr>
            <a:r>
              <a:t>divided intercourse </a:t>
            </a:r>
            <a:r>
              <a:rPr b="1"/>
              <a:t>into four recognizable phases</a:t>
            </a:r>
          </a:p>
          <a:p>
            <a:pPr lvl="2" marL="1143000" indent="-228600" defTabSz="914400">
              <a:lnSpc>
                <a:spcPct val="100000"/>
              </a:lnSpc>
              <a:buChar char="•"/>
              <a:defRPr b="1">
                <a:solidFill>
                  <a:srgbClr val="000000"/>
                </a:solidFill>
              </a:defRPr>
            </a:pPr>
            <a:r>
              <a:t>excitement</a:t>
            </a:r>
          </a:p>
          <a:p>
            <a:pPr lvl="2" marL="1143000" indent="-228600" defTabSz="914400">
              <a:lnSpc>
                <a:spcPct val="100000"/>
              </a:lnSpc>
              <a:buChar char="•"/>
              <a:defRPr b="1">
                <a:solidFill>
                  <a:srgbClr val="000000"/>
                </a:solidFill>
              </a:defRPr>
            </a:pPr>
            <a:r>
              <a:t>plateau</a:t>
            </a:r>
          </a:p>
          <a:p>
            <a:pPr lvl="2" marL="1143000" indent="-228600" defTabSz="914400">
              <a:lnSpc>
                <a:spcPct val="100000"/>
              </a:lnSpc>
              <a:buChar char="•"/>
              <a:defRPr b="1">
                <a:solidFill>
                  <a:srgbClr val="000000"/>
                </a:solidFill>
              </a:defRPr>
            </a:pPr>
            <a:r>
              <a:t>orgasm</a:t>
            </a:r>
          </a:p>
          <a:p>
            <a:pPr lvl="2" marL="1143000" indent="-228600" defTabSz="914400">
              <a:lnSpc>
                <a:spcPct val="100000"/>
              </a:lnSpc>
              <a:buChar char="•"/>
              <a:defRPr b="1">
                <a:solidFill>
                  <a:srgbClr val="000000"/>
                </a:solidFill>
              </a:defRPr>
            </a:pPr>
            <a:r>
              <a:t>resolution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lide Number"/>
          <p:cNvSpPr txBox="1"/>
          <p:nvPr>
            <p:ph type="sldNum" sz="quarter" idx="4294967295"/>
          </p:nvPr>
        </p:nvSpPr>
        <p:spPr>
          <a:xfrm>
            <a:off x="8842092" y="63246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 defTabSz="914400">
              <a:defRPr b="1" sz="14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41" name="Male Sexual Response"/>
          <p:cNvSpPr txBox="1"/>
          <p:nvPr>
            <p:ph type="title" idx="4294967295"/>
          </p:nvPr>
        </p:nvSpPr>
        <p:spPr>
          <a:xfrm>
            <a:off x="-2" y="-2"/>
            <a:ext cx="9144004" cy="1143004"/>
          </a:xfrm>
          <a:prstGeom prst="rect">
            <a:avLst/>
          </a:prstGeom>
        </p:spPr>
        <p:txBody>
          <a:bodyPr lIns="45718" tIns="45718" rIns="45718" bIns="45718" anchor="ctr"/>
          <a:lstStyle>
            <a:lvl1pPr algn="ctr" defTabSz="914400">
              <a:defRPr b="1" sz="4400"/>
            </a:lvl1pPr>
          </a:lstStyle>
          <a:p>
            <a:pPr/>
            <a:r>
              <a:t>Male Sexual Response</a:t>
            </a:r>
          </a:p>
        </p:txBody>
      </p:sp>
      <p:sp>
        <p:nvSpPr>
          <p:cNvPr id="142" name="excitement phase is characterized by vasocongestion (swelling of the genitals with blood), myotonia (muscle tension), and increases in heart rate, blood pressure, and pulmonary ventilation…"/>
          <p:cNvSpPr txBox="1"/>
          <p:nvPr>
            <p:ph type="body" idx="4294967295"/>
          </p:nvPr>
        </p:nvSpPr>
        <p:spPr>
          <a:xfrm>
            <a:off x="393700" y="1714500"/>
            <a:ext cx="8534400" cy="5791200"/>
          </a:xfrm>
          <a:prstGeom prst="rect">
            <a:avLst/>
          </a:prstGeom>
        </p:spPr>
        <p:txBody>
          <a:bodyPr lIns="45718" tIns="45718" rIns="45718" bIns="45718"/>
          <a:lstStyle/>
          <a:p>
            <a:pPr marL="342900" indent="-342900" defTabSz="914400">
              <a:lnSpc>
                <a:spcPct val="100000"/>
              </a:lnSpc>
              <a:spcBef>
                <a:spcPts val="500"/>
              </a:spcBef>
              <a:buChar char="•"/>
              <a:defRPr b="1">
                <a:solidFill>
                  <a:srgbClr val="000000"/>
                </a:solidFill>
              </a:defRPr>
            </a:pPr>
            <a:r>
              <a:t>excitement phase </a:t>
            </a:r>
            <a:r>
              <a:rPr b="0"/>
              <a:t>is characterized by vasocongestion (swelling of the genitals with blood), myotonia (muscle tension), and increases in heart rate, blood pressure, and pulmonary ventilation</a:t>
            </a:r>
          </a:p>
          <a:p>
            <a:pPr marL="342900" indent="-342900" defTabSz="914400">
              <a:lnSpc>
                <a:spcPct val="100000"/>
              </a:lnSpc>
              <a:spcBef>
                <a:spcPts val="500"/>
              </a:spcBef>
              <a:buChar char="•"/>
              <a:defRPr sz="1000">
                <a:solidFill>
                  <a:srgbClr val="000000"/>
                </a:solidFill>
              </a:defRPr>
            </a:pPr>
          </a:p>
          <a:p>
            <a:pPr marL="342900" indent="-342900" defTabSz="914400">
              <a:lnSpc>
                <a:spcPct val="100000"/>
              </a:lnSpc>
              <a:spcBef>
                <a:spcPts val="500"/>
              </a:spcBef>
              <a:buChar char="•"/>
              <a:defRPr b="1">
                <a:solidFill>
                  <a:srgbClr val="000000"/>
                </a:solidFill>
              </a:defRPr>
            </a:pPr>
            <a:r>
              <a:t>plateau phase </a:t>
            </a:r>
            <a:r>
              <a:rPr b="0"/>
              <a:t>– the variables such as respiratory rate, heart rate, and blood pressure stay increased</a:t>
            </a:r>
          </a:p>
          <a:p>
            <a:pPr lvl="1" marL="742950" indent="-285750" defTabSz="914400">
              <a:lnSpc>
                <a:spcPct val="100000"/>
              </a:lnSpc>
              <a:buChar char="–"/>
              <a:defRPr sz="2000">
                <a:solidFill>
                  <a:srgbClr val="000000"/>
                </a:solidFill>
              </a:defRPr>
            </a:pPr>
            <a:r>
              <a:t>increased vasocongestion and myotonia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lide Number"/>
          <p:cNvSpPr txBox="1"/>
          <p:nvPr>
            <p:ph type="sldNum" sz="quarter" idx="4294967295"/>
          </p:nvPr>
        </p:nvSpPr>
        <p:spPr>
          <a:xfrm>
            <a:off x="8842092" y="63246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 defTabSz="914400">
              <a:defRPr b="1" sz="14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45" name="orgasm or climax – a short but intense reaction that is usually marked by the discharge of semen…"/>
          <p:cNvSpPr txBox="1"/>
          <p:nvPr>
            <p:ph type="body" idx="4294967295"/>
          </p:nvPr>
        </p:nvSpPr>
        <p:spPr>
          <a:xfrm>
            <a:off x="266700" y="1384573"/>
            <a:ext cx="8610601" cy="4698455"/>
          </a:xfrm>
          <a:prstGeom prst="rect">
            <a:avLst/>
          </a:prstGeom>
        </p:spPr>
        <p:txBody>
          <a:bodyPr lIns="45718" tIns="45718" rIns="45718" bIns="45718"/>
          <a:lstStyle/>
          <a:p>
            <a:pPr marL="336041" indent="-336041" defTabSz="896111">
              <a:lnSpc>
                <a:spcPct val="90000"/>
              </a:lnSpc>
              <a:spcBef>
                <a:spcPts val="600"/>
              </a:spcBef>
              <a:buChar char="•"/>
              <a:defRPr b="1" sz="2700">
                <a:solidFill>
                  <a:srgbClr val="000000"/>
                </a:solidFill>
              </a:defRPr>
            </a:pPr>
            <a:r>
              <a:t>orgasm</a:t>
            </a:r>
            <a:r>
              <a:rPr b="0"/>
              <a:t> or </a:t>
            </a:r>
            <a:r>
              <a:t>climax</a:t>
            </a:r>
            <a:r>
              <a:rPr b="0"/>
              <a:t> – a short but intense reaction that is usually marked by the discharge of semen</a:t>
            </a:r>
          </a:p>
          <a:p>
            <a:pPr marL="336041" indent="-336041" defTabSz="896111">
              <a:lnSpc>
                <a:spcPct val="90000"/>
              </a:lnSpc>
              <a:spcBef>
                <a:spcPts val="600"/>
              </a:spcBef>
              <a:buChar char="•"/>
              <a:defRPr sz="2300">
                <a:solidFill>
                  <a:srgbClr val="000000"/>
                </a:solidFill>
              </a:defRPr>
            </a:pPr>
          </a:p>
          <a:p>
            <a:pPr marL="336041" indent="-336041" defTabSz="896111">
              <a:lnSpc>
                <a:spcPct val="90000"/>
              </a:lnSpc>
              <a:spcBef>
                <a:spcPts val="600"/>
              </a:spcBef>
              <a:buChar char="•"/>
              <a:defRPr b="1" sz="2700">
                <a:solidFill>
                  <a:srgbClr val="000000"/>
                </a:solidFill>
              </a:defRPr>
            </a:pPr>
            <a:r>
              <a:t>ejaculation </a:t>
            </a:r>
          </a:p>
          <a:p>
            <a:pPr marL="544512" indent="-544512" defTabSz="896111">
              <a:lnSpc>
                <a:spcPct val="90000"/>
              </a:lnSpc>
              <a:spcBef>
                <a:spcPts val="600"/>
              </a:spcBef>
              <a:buAutoNum type="alphaUcPeriod" startAt="1"/>
              <a:defRPr b="1" sz="2300">
                <a:solidFill>
                  <a:srgbClr val="000000"/>
                </a:solidFill>
              </a:defRPr>
            </a:pPr>
            <a:r>
              <a:t>emission</a:t>
            </a:r>
            <a:r>
              <a:rPr b="0"/>
              <a:t> - sympathetic nervous system stimulates peristalsis which propels sperm through ducts as glandular secretions are added</a:t>
            </a:r>
          </a:p>
          <a:p>
            <a:pPr marL="544512" indent="-544512" defTabSz="896111">
              <a:lnSpc>
                <a:spcPct val="90000"/>
              </a:lnSpc>
              <a:spcBef>
                <a:spcPts val="600"/>
              </a:spcBef>
              <a:buAutoNum type="alphaUcPeriod" startAt="1"/>
              <a:defRPr b="1" sz="2300">
                <a:solidFill>
                  <a:srgbClr val="000000"/>
                </a:solidFill>
              </a:defRPr>
            </a:pPr>
            <a:r>
              <a:t>expulsion</a:t>
            </a:r>
            <a:r>
              <a:rPr b="0"/>
              <a:t> - semen in urethra activates somatic and sympathetic reflexes that stimulate muscular contractions that lead to expulsion</a:t>
            </a:r>
          </a:p>
          <a:p>
            <a:pPr lvl="2" marL="1120139" indent="-224027" defTabSz="896111">
              <a:lnSpc>
                <a:spcPct val="90000"/>
              </a:lnSpc>
              <a:buChar char="•"/>
              <a:defRPr sz="2300">
                <a:solidFill>
                  <a:srgbClr val="000000"/>
                </a:solidFill>
              </a:defRPr>
            </a:pPr>
            <a:r>
              <a:t>sympathetic reflex constricts internal urethral sphincter so urine cannot enter the urethra and semen can not enter the bladder</a:t>
            </a:r>
          </a:p>
        </p:txBody>
      </p:sp>
      <p:sp>
        <p:nvSpPr>
          <p:cNvPr id="146" name="Male Sexual Response"/>
          <p:cNvSpPr txBox="1"/>
          <p:nvPr>
            <p:ph type="title" idx="4294967295"/>
          </p:nvPr>
        </p:nvSpPr>
        <p:spPr>
          <a:xfrm>
            <a:off x="-2" y="-2"/>
            <a:ext cx="9144004" cy="1143004"/>
          </a:xfrm>
          <a:prstGeom prst="rect">
            <a:avLst/>
          </a:prstGeom>
        </p:spPr>
        <p:txBody>
          <a:bodyPr lIns="45718" tIns="45718" rIns="45718" bIns="45718" anchor="ctr"/>
          <a:lstStyle>
            <a:lvl1pPr algn="ctr" defTabSz="914400">
              <a:defRPr b="1" sz="4400"/>
            </a:lvl1pPr>
          </a:lstStyle>
          <a:p>
            <a:pPr/>
            <a:r>
              <a:t>Male Sexual Response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lide Number"/>
          <p:cNvSpPr txBox="1"/>
          <p:nvPr>
            <p:ph type="sldNum" sz="quarter" idx="4294967295"/>
          </p:nvPr>
        </p:nvSpPr>
        <p:spPr>
          <a:xfrm>
            <a:off x="8842092" y="63246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 defTabSz="914400">
              <a:defRPr b="1" sz="14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49" name="resolution phase – body variables return to pre-excitement state…"/>
          <p:cNvSpPr txBox="1"/>
          <p:nvPr>
            <p:ph type="body" idx="4294967295"/>
          </p:nvPr>
        </p:nvSpPr>
        <p:spPr>
          <a:xfrm>
            <a:off x="419100" y="1282700"/>
            <a:ext cx="8305800" cy="5257800"/>
          </a:xfrm>
          <a:prstGeom prst="rect">
            <a:avLst/>
          </a:prstGeom>
        </p:spPr>
        <p:txBody>
          <a:bodyPr lIns="45718" tIns="45718" rIns="45718" bIns="45718"/>
          <a:lstStyle/>
          <a:p>
            <a:pPr marL="342900" indent="-342900" defTabSz="914400">
              <a:lnSpc>
                <a:spcPct val="90000"/>
              </a:lnSpc>
              <a:spcBef>
                <a:spcPts val="600"/>
              </a:spcBef>
              <a:buChar char="•"/>
              <a:defRPr b="1" sz="2800">
                <a:solidFill>
                  <a:srgbClr val="000000"/>
                </a:solidFill>
              </a:defRPr>
            </a:pPr>
            <a:r>
              <a:t>resolution phase </a:t>
            </a:r>
            <a:r>
              <a:rPr b="0"/>
              <a:t>– body variables return to pre-excitement state</a:t>
            </a:r>
          </a:p>
          <a:p>
            <a:pPr lvl="1" marL="742950" indent="-285750" defTabSz="914400">
              <a:lnSpc>
                <a:spcPct val="90000"/>
              </a:lnSpc>
              <a:buChar char="–"/>
              <a:defRPr>
                <a:solidFill>
                  <a:srgbClr val="000000"/>
                </a:solidFill>
              </a:defRPr>
            </a:pPr>
            <a:r>
              <a:t>sympathetic signals constrict internal pudendal artery and reduce blood flow to penis</a:t>
            </a:r>
          </a:p>
          <a:p>
            <a:pPr lvl="1" marL="742950" indent="-285750" defTabSz="914400">
              <a:lnSpc>
                <a:spcPct val="90000"/>
              </a:lnSpc>
              <a:buChar char="–"/>
              <a:defRPr>
                <a:solidFill>
                  <a:srgbClr val="000000"/>
                </a:solidFill>
              </a:defRPr>
            </a:pPr>
            <a:r>
              <a:t>penis becomes soft and flaccid (</a:t>
            </a:r>
            <a:r>
              <a:rPr b="1"/>
              <a:t>detumescence</a:t>
            </a:r>
            <a:r>
              <a:t>)</a:t>
            </a:r>
          </a:p>
          <a:p>
            <a:pPr lvl="1" marL="742950" indent="-285750" defTabSz="914400">
              <a:lnSpc>
                <a:spcPct val="90000"/>
              </a:lnSpc>
              <a:buChar char="–"/>
              <a:defRPr>
                <a:solidFill>
                  <a:srgbClr val="000000"/>
                </a:solidFill>
              </a:defRPr>
            </a:pPr>
            <a:r>
              <a:t>cardiovascular and respiratory responses return to normal</a:t>
            </a:r>
          </a:p>
        </p:txBody>
      </p:sp>
      <p:sp>
        <p:nvSpPr>
          <p:cNvPr id="150" name="Male Sexual Response"/>
          <p:cNvSpPr txBox="1"/>
          <p:nvPr>
            <p:ph type="title" idx="4294967295"/>
          </p:nvPr>
        </p:nvSpPr>
        <p:spPr>
          <a:xfrm>
            <a:off x="-2" y="-2"/>
            <a:ext cx="9144004" cy="1143004"/>
          </a:xfrm>
          <a:prstGeom prst="rect">
            <a:avLst/>
          </a:prstGeom>
        </p:spPr>
        <p:txBody>
          <a:bodyPr lIns="45718" tIns="45718" rIns="45718" bIns="45718" anchor="ctr"/>
          <a:lstStyle>
            <a:lvl1pPr algn="ctr" defTabSz="914400">
              <a:defRPr b="1" sz="4400"/>
            </a:lvl1pPr>
          </a:lstStyle>
          <a:p>
            <a:pPr/>
            <a:r>
              <a:t>Male Sexual Response</a:t>
            </a:r>
          </a:p>
        </p:txBody>
      </p:sp>
      <p:grpSp>
        <p:nvGrpSpPr>
          <p:cNvPr id="156" name="Group"/>
          <p:cNvGrpSpPr/>
          <p:nvPr/>
        </p:nvGrpSpPr>
        <p:grpSpPr>
          <a:xfrm>
            <a:off x="102912" y="4586855"/>
            <a:ext cx="980383" cy="1007351"/>
            <a:chOff x="0" y="-1"/>
            <a:chExt cx="980382" cy="1007350"/>
          </a:xfrm>
        </p:grpSpPr>
        <p:sp>
          <p:nvSpPr>
            <p:cNvPr id="151" name="Oval"/>
            <p:cNvSpPr/>
            <p:nvPr/>
          </p:nvSpPr>
          <p:spPr>
            <a:xfrm>
              <a:off x="-1" y="-2"/>
              <a:ext cx="980383" cy="1007352"/>
            </a:xfrm>
            <a:prstGeom prst="ellipse">
              <a:avLst/>
            </a:prstGeom>
            <a:solidFill>
              <a:srgbClr val="97154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1200">
                  <a:solidFill>
                    <a:srgbClr val="F1F1F1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152" name="Oval"/>
            <p:cNvSpPr/>
            <p:nvPr/>
          </p:nvSpPr>
          <p:spPr>
            <a:xfrm>
              <a:off x="165066" y="169588"/>
              <a:ext cx="650367" cy="668157"/>
            </a:xfrm>
            <a:prstGeom prst="ellipse">
              <a:avLst/>
            </a:prstGeom>
            <a:solidFill>
              <a:srgbClr val="B13B3C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1200">
                  <a:solidFill>
                    <a:srgbClr val="F1F1F1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grpSp>
          <p:nvGrpSpPr>
            <p:cNvPr id="155" name="Group"/>
            <p:cNvGrpSpPr/>
            <p:nvPr/>
          </p:nvGrpSpPr>
          <p:grpSpPr>
            <a:xfrm>
              <a:off x="142131" y="146025"/>
              <a:ext cx="696267" cy="715342"/>
              <a:chOff x="0" y="0"/>
              <a:chExt cx="696266" cy="715341"/>
            </a:xfrm>
          </p:grpSpPr>
          <p:sp>
            <p:nvSpPr>
              <p:cNvPr id="153" name="Rectangle"/>
              <p:cNvSpPr/>
              <p:nvPr/>
            </p:nvSpPr>
            <p:spPr>
              <a:xfrm>
                <a:off x="-1" y="-1"/>
                <a:ext cx="696263" cy="715336"/>
              </a:xfrm>
              <a:prstGeom prst="rect">
                <a:avLst/>
              </a:prstGeom>
              <a:solidFill>
                <a:srgbClr val="97154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r">
                  <a:defRPr sz="1200">
                    <a:latin typeface="Trebuchet MS"/>
                    <a:ea typeface="Trebuchet MS"/>
                    <a:cs typeface="Trebuchet MS"/>
                    <a:sym typeface="Trebuchet MS"/>
                  </a:defRPr>
                </a:pPr>
              </a:p>
            </p:txBody>
          </p:sp>
          <p:pic>
            <p:nvPicPr>
              <p:cNvPr id="154" name="image3.png" descr="image3.png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" y="-1"/>
                <a:ext cx="696264" cy="71534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57" name="Salivary Glands"/>
          <p:cNvSpPr txBox="1"/>
          <p:nvPr/>
        </p:nvSpPr>
        <p:spPr>
          <a:xfrm>
            <a:off x="1194648" y="4646028"/>
            <a:ext cx="7846440" cy="1151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>
            <a:lvl1pPr algn="just">
              <a:defRPr b="1" sz="2400"/>
            </a:lvl1pPr>
          </a:lstStyle>
          <a:p>
            <a:pPr/>
            <a:r>
              <a:t>State the roles of the sympathetic, parasympathetic, and somatic nervous systems in male sexual response 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"/>
          <p:cNvSpPr/>
          <p:nvPr/>
        </p:nvSpPr>
        <p:spPr>
          <a:xfrm>
            <a:off x="-4175" y="872738"/>
            <a:ext cx="9152350" cy="4920639"/>
          </a:xfrm>
          <a:prstGeom prst="rect">
            <a:avLst/>
          </a:prstGeom>
          <a:solidFill>
            <a:srgbClr val="18376A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1F1F1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</p:txBody>
      </p:sp>
      <p:sp>
        <p:nvSpPr>
          <p:cNvPr id="160" name="Reference:…"/>
          <p:cNvSpPr txBox="1"/>
          <p:nvPr/>
        </p:nvSpPr>
        <p:spPr>
          <a:xfrm>
            <a:off x="249700" y="1425763"/>
            <a:ext cx="8644600" cy="40064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38" tIns="38138" rIns="38138" bIns="38138" anchor="ctr">
            <a:spAutoFit/>
          </a:bodyPr>
          <a:lstStyle/>
          <a:p>
            <a:pPr marL="403277" indent="-403277">
              <a:lnSpc>
                <a:spcPct val="150000"/>
              </a:lnSpc>
              <a:spcBef>
                <a:spcPts val="1500"/>
              </a:spcBef>
              <a:buSzPct val="100000"/>
              <a:buChar char="◆"/>
              <a:defRPr b="1" sz="7000">
                <a:solidFill>
                  <a:srgbClr val="F1F1F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</a:t>
            </a:r>
            <a:r>
              <a:rPr sz="3700"/>
              <a:t>Reference: </a:t>
            </a:r>
            <a:endParaRPr sz="3700"/>
          </a:p>
          <a:p>
            <a:pPr marL="403277" indent="-403277">
              <a:lnSpc>
                <a:spcPct val="150000"/>
              </a:lnSpc>
              <a:spcBef>
                <a:spcPts val="1500"/>
              </a:spcBef>
              <a:buSzPct val="100000"/>
              <a:buChar char="◆"/>
              <a:defRPr b="1" sz="2400">
                <a:solidFill>
                  <a:srgbClr val="F1F1F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Saladin, Anatomy &amp; Physiology, McGraw Hill, New York,2018</a:t>
            </a:r>
          </a:p>
          <a:p>
            <a:pPr marL="403277" indent="-403277">
              <a:lnSpc>
                <a:spcPct val="150000"/>
              </a:lnSpc>
              <a:spcBef>
                <a:spcPts val="1500"/>
              </a:spcBef>
              <a:buSzPct val="100000"/>
              <a:buChar char="◆"/>
              <a:defRPr b="1" sz="2400">
                <a:solidFill>
                  <a:srgbClr val="F1F1F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National center for case study teaching in science. https://sciencecases.lib.buffalo.edu/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LEARNING OUTCOMES"/>
          <p:cNvSpPr txBox="1"/>
          <p:nvPr>
            <p:ph type="title"/>
          </p:nvPr>
        </p:nvSpPr>
        <p:spPr>
          <a:xfrm>
            <a:off x="311698" y="273570"/>
            <a:ext cx="8520604" cy="572712"/>
          </a:xfrm>
          <a:prstGeom prst="rect">
            <a:avLst/>
          </a:prstGeom>
        </p:spPr>
        <p:txBody>
          <a:bodyPr/>
          <a:lstStyle>
            <a:lvl1pPr algn="ctr" defTabSz="902208">
              <a:defRPr b="1" sz="2600"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LEARNING OUTCOMES</a:t>
            </a:r>
          </a:p>
        </p:txBody>
      </p:sp>
      <p:sp>
        <p:nvSpPr>
          <p:cNvPr id="61" name="As a result of the lesson you will be able to:…"/>
          <p:cNvSpPr txBox="1"/>
          <p:nvPr>
            <p:ph type="body" idx="1"/>
          </p:nvPr>
        </p:nvSpPr>
        <p:spPr>
          <a:xfrm>
            <a:off x="311698" y="1073096"/>
            <a:ext cx="8520604" cy="4387048"/>
          </a:xfrm>
          <a:prstGeom prst="rect">
            <a:avLst/>
          </a:prstGeom>
        </p:spPr>
        <p:txBody>
          <a:bodyPr/>
          <a:lstStyle/>
          <a:p>
            <a:pPr marL="0" indent="0" algn="just" defTabSz="1031808">
              <a:lnSpc>
                <a:spcPct val="100000"/>
              </a:lnSpc>
              <a:buSzTx/>
              <a:buNone/>
              <a:defRPr b="1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As a result of the lesson you will be able to:</a:t>
            </a:r>
          </a:p>
          <a:p>
            <a:pPr marL="0" indent="0" algn="just" defTabSz="1031808">
              <a:lnSpc>
                <a:spcPct val="100000"/>
              </a:lnSpc>
              <a:buSzTx/>
              <a:buNone/>
              <a:defRPr b="1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  <a:p>
            <a:pPr marL="483657" indent="-386925" algn="just" defTabSz="1031808">
              <a:lnSpc>
                <a:spcPct val="100000"/>
              </a:lnSpc>
              <a:spcBef>
                <a:spcPts val="2300"/>
              </a:spcBef>
              <a:buFont typeface="Georgia"/>
              <a:buChar char="❏"/>
              <a:defRPr b="1" i="1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describe the role of nurse cells in spermatogenesis; </a:t>
            </a:r>
          </a:p>
          <a:p>
            <a:pPr marL="483657" indent="-386925" algn="just" defTabSz="1031808">
              <a:lnSpc>
                <a:spcPct val="100000"/>
              </a:lnSpc>
              <a:spcBef>
                <a:spcPts val="2300"/>
              </a:spcBef>
              <a:buFont typeface="Georgia"/>
              <a:buChar char="❏"/>
              <a:defRPr b="1" i="1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describe or draw and label a sperm cell;</a:t>
            </a:r>
          </a:p>
          <a:p>
            <a:pPr marL="483657" indent="-386925" algn="just" defTabSz="1031808">
              <a:lnSpc>
                <a:spcPct val="100000"/>
              </a:lnSpc>
              <a:spcBef>
                <a:spcPts val="2300"/>
              </a:spcBef>
              <a:buFont typeface="Georgia"/>
              <a:buChar char="❏"/>
              <a:defRPr b="1" i="1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describe the composition of semen and functions of its components. </a:t>
            </a:r>
          </a:p>
          <a:p>
            <a:pPr marL="483657" indent="-386925" algn="just" defTabSz="1031808">
              <a:lnSpc>
                <a:spcPct val="100000"/>
              </a:lnSpc>
              <a:spcBef>
                <a:spcPts val="2300"/>
              </a:spcBef>
              <a:buFont typeface="Georgia"/>
              <a:buChar char="❏"/>
              <a:defRPr b="1" i="1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describe the blood and nerve supply to the penis; </a:t>
            </a:r>
          </a:p>
          <a:p>
            <a:pPr marL="483657" indent="-386925" algn="just" defTabSz="1031808">
              <a:lnSpc>
                <a:spcPct val="100000"/>
              </a:lnSpc>
              <a:spcBef>
                <a:spcPts val="2300"/>
              </a:spcBef>
              <a:buFont typeface="Georgia"/>
              <a:buChar char="❏"/>
              <a:defRPr b="1" i="1" sz="2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explain how these govern erection and ejaculation.</a:t>
            </a:r>
          </a:p>
        </p:txBody>
      </p:sp>
      <p:sp>
        <p:nvSpPr>
          <p:cNvPr id="62" name="Rectangle"/>
          <p:cNvSpPr/>
          <p:nvPr/>
        </p:nvSpPr>
        <p:spPr>
          <a:xfrm>
            <a:off x="386396" y="874668"/>
            <a:ext cx="6443282" cy="57053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4F4F4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</p:txBody>
      </p:sp>
      <p:sp>
        <p:nvSpPr>
          <p:cNvPr id="63" name="Rectangle"/>
          <p:cNvSpPr/>
          <p:nvPr/>
        </p:nvSpPr>
        <p:spPr>
          <a:xfrm>
            <a:off x="3667581" y="5686957"/>
            <a:ext cx="4765293" cy="57061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4F4F4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</p:txBody>
      </p:sp>
      <p:grpSp>
        <p:nvGrpSpPr>
          <p:cNvPr id="68" name="Group"/>
          <p:cNvGrpSpPr/>
          <p:nvPr/>
        </p:nvGrpSpPr>
        <p:grpSpPr>
          <a:xfrm>
            <a:off x="-74260" y="6205462"/>
            <a:ext cx="12248972" cy="755703"/>
            <a:chOff x="-1" y="0"/>
            <a:chExt cx="12248971" cy="755702"/>
          </a:xfrm>
        </p:grpSpPr>
        <p:sp>
          <p:nvSpPr>
            <p:cNvPr id="64" name="Rectangle"/>
            <p:cNvSpPr/>
            <p:nvPr/>
          </p:nvSpPr>
          <p:spPr>
            <a:xfrm>
              <a:off x="2797115" y="18572"/>
              <a:ext cx="9451856" cy="684194"/>
            </a:xfrm>
            <a:prstGeom prst="rect">
              <a:avLst/>
            </a:prstGeom>
            <a:solidFill>
              <a:srgbClr val="1F497D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65" name="Rectangle"/>
            <p:cNvSpPr/>
            <p:nvPr/>
          </p:nvSpPr>
          <p:spPr>
            <a:xfrm>
              <a:off x="58513" y="16861"/>
              <a:ext cx="2922820" cy="738841"/>
            </a:xfrm>
            <a:prstGeom prst="rect">
              <a:avLst/>
            </a:prstGeom>
            <a:solidFill>
              <a:srgbClr val="C0504D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pic>
          <p:nvPicPr>
            <p:cNvPr id="66" name="image1.png" descr="image1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2" y="-1"/>
              <a:ext cx="704328" cy="61387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7" name="Al-Farabi Kazakh National University…"/>
            <p:cNvSpPr txBox="1"/>
            <p:nvPr/>
          </p:nvSpPr>
          <p:spPr>
            <a:xfrm>
              <a:off x="696108" y="153867"/>
              <a:ext cx="2223691" cy="4648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ctr">
                <a:lnSpc>
                  <a:spcPct val="160000"/>
                </a:lnSpc>
                <a:defRPr sz="10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defRPr>
              </a:pPr>
              <a:r>
                <a:t>Al-Farabi Kazakh National University</a:t>
              </a:r>
            </a:p>
            <a:p>
              <a:pPr algn="ctr">
                <a:lnSpc>
                  <a:spcPct val="160000"/>
                </a:lnSpc>
                <a:defRPr sz="10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defRPr>
              </a:pPr>
              <a:r>
                <a:t>Higher School of Medicine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push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Class="entr" nodeType="after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2" grpId="1"/>
      <p:bldP build="whole" bldLvl="1" animBg="1" rev="0" advAuto="0" spid="63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lide Number"/>
          <p:cNvSpPr txBox="1"/>
          <p:nvPr>
            <p:ph type="sldNum" sz="quarter" idx="4294967295"/>
          </p:nvPr>
        </p:nvSpPr>
        <p:spPr>
          <a:xfrm>
            <a:off x="8940975" y="6324600"/>
            <a:ext cx="203023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 defTabSz="914400">
              <a:defRPr b="1" sz="14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71" name="Spermatogenesis"/>
          <p:cNvSpPr txBox="1"/>
          <p:nvPr>
            <p:ph type="title" idx="4294967295"/>
          </p:nvPr>
        </p:nvSpPr>
        <p:spPr>
          <a:xfrm>
            <a:off x="-1790702" y="63498"/>
            <a:ext cx="9144004" cy="1143004"/>
          </a:xfrm>
          <a:prstGeom prst="rect">
            <a:avLst/>
          </a:prstGeom>
        </p:spPr>
        <p:txBody>
          <a:bodyPr lIns="45718" tIns="45718" rIns="45718" bIns="45718" anchor="ctr"/>
          <a:lstStyle>
            <a:lvl1pPr algn="ctr" defTabSz="914400">
              <a:defRPr b="1" sz="4400"/>
            </a:lvl1pPr>
          </a:lstStyle>
          <a:p>
            <a:pPr/>
            <a:r>
              <a:t>Spermatogenesis</a:t>
            </a:r>
          </a:p>
        </p:txBody>
      </p:sp>
      <p:sp>
        <p:nvSpPr>
          <p:cNvPr id="72" name="process of sperm production in seminiferous tubules…"/>
          <p:cNvSpPr txBox="1"/>
          <p:nvPr>
            <p:ph type="body" idx="4294967295"/>
          </p:nvPr>
        </p:nvSpPr>
        <p:spPr>
          <a:xfrm>
            <a:off x="469900" y="1397000"/>
            <a:ext cx="8458200" cy="5410200"/>
          </a:xfrm>
          <a:prstGeom prst="rect">
            <a:avLst/>
          </a:prstGeom>
        </p:spPr>
        <p:txBody>
          <a:bodyPr lIns="45718" tIns="45718" rIns="45718" bIns="45718"/>
          <a:lstStyle/>
          <a:p>
            <a:pPr marL="342900" indent="-342900" defTabSz="914400">
              <a:lnSpc>
                <a:spcPct val="90000"/>
              </a:lnSpc>
              <a:spcBef>
                <a:spcPts val="700"/>
              </a:spcBef>
              <a:buChar char="•"/>
              <a:defRPr sz="3200">
                <a:solidFill>
                  <a:srgbClr val="000000"/>
                </a:solidFill>
              </a:defRPr>
            </a:pPr>
            <a:r>
              <a:t>process of sperm production in seminiferous tubules</a:t>
            </a:r>
          </a:p>
          <a:p>
            <a:pPr marL="342900" indent="-342900" defTabSz="914400">
              <a:lnSpc>
                <a:spcPct val="90000"/>
              </a:lnSpc>
              <a:spcBef>
                <a:spcPts val="700"/>
              </a:spcBef>
              <a:buChar char="•"/>
              <a:defRPr sz="1400">
                <a:solidFill>
                  <a:srgbClr val="000000"/>
                </a:solidFill>
              </a:defRPr>
            </a:pPr>
          </a:p>
          <a:p>
            <a:pPr marL="342900" indent="-342900" defTabSz="914400">
              <a:lnSpc>
                <a:spcPct val="90000"/>
              </a:lnSpc>
              <a:spcBef>
                <a:spcPts val="700"/>
              </a:spcBef>
              <a:buChar char="•"/>
              <a:defRPr sz="3200">
                <a:solidFill>
                  <a:srgbClr val="000000"/>
                </a:solidFill>
              </a:defRPr>
            </a:pPr>
            <a:r>
              <a:t>principal events:</a:t>
            </a:r>
          </a:p>
          <a:p>
            <a:pPr lvl="1" marL="742950" indent="-285750" defTabSz="914400">
              <a:lnSpc>
                <a:spcPct val="90000"/>
              </a:lnSpc>
              <a:buChar char="–"/>
              <a:defRPr sz="2800">
                <a:solidFill>
                  <a:srgbClr val="000000"/>
                </a:solidFill>
              </a:defRPr>
            </a:pPr>
            <a:r>
              <a:t>large germ cells to  small, mobile sperm cells with flagella</a:t>
            </a:r>
          </a:p>
          <a:p>
            <a:pPr lvl="1" marL="742950" indent="-285750" defTabSz="914400">
              <a:lnSpc>
                <a:spcPct val="90000"/>
              </a:lnSpc>
              <a:buChar char="–"/>
              <a:defRPr sz="2800">
                <a:solidFill>
                  <a:srgbClr val="000000"/>
                </a:solidFill>
              </a:defRPr>
            </a:pPr>
            <a:r>
              <a:t>reduction of chromosome number by one-half in sperm cells (unites with egg to return to 46)</a:t>
            </a:r>
          </a:p>
          <a:p>
            <a:pPr lvl="1" marL="742950" indent="-285750" defTabSz="914400">
              <a:lnSpc>
                <a:spcPct val="90000"/>
              </a:lnSpc>
              <a:buChar char="–"/>
              <a:defRPr sz="2800">
                <a:solidFill>
                  <a:srgbClr val="000000"/>
                </a:solidFill>
              </a:defRPr>
            </a:pPr>
            <a:r>
              <a:t>shuffling of genes</a:t>
            </a:r>
          </a:p>
        </p:txBody>
      </p:sp>
      <p:grpSp>
        <p:nvGrpSpPr>
          <p:cNvPr id="77" name="Group"/>
          <p:cNvGrpSpPr/>
          <p:nvPr/>
        </p:nvGrpSpPr>
        <p:grpSpPr>
          <a:xfrm>
            <a:off x="-74260" y="6205462"/>
            <a:ext cx="12248972" cy="755703"/>
            <a:chOff x="-1" y="0"/>
            <a:chExt cx="12248971" cy="755702"/>
          </a:xfrm>
        </p:grpSpPr>
        <p:sp>
          <p:nvSpPr>
            <p:cNvPr id="73" name="Rectangle"/>
            <p:cNvSpPr/>
            <p:nvPr/>
          </p:nvSpPr>
          <p:spPr>
            <a:xfrm>
              <a:off x="2797115" y="18572"/>
              <a:ext cx="9451856" cy="684194"/>
            </a:xfrm>
            <a:prstGeom prst="rect">
              <a:avLst/>
            </a:prstGeom>
            <a:solidFill>
              <a:srgbClr val="1F497D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74" name="Rectangle"/>
            <p:cNvSpPr/>
            <p:nvPr/>
          </p:nvSpPr>
          <p:spPr>
            <a:xfrm>
              <a:off x="58513" y="16861"/>
              <a:ext cx="2922820" cy="738841"/>
            </a:xfrm>
            <a:prstGeom prst="rect">
              <a:avLst/>
            </a:prstGeom>
            <a:solidFill>
              <a:srgbClr val="C0504D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pic>
          <p:nvPicPr>
            <p:cNvPr id="75" name="image1.png" descr="image1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2" y="-1"/>
              <a:ext cx="704328" cy="61387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6" name="Al-Farabi Kazakh National University…"/>
            <p:cNvSpPr txBox="1"/>
            <p:nvPr/>
          </p:nvSpPr>
          <p:spPr>
            <a:xfrm>
              <a:off x="696108" y="153867"/>
              <a:ext cx="2223691" cy="4648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ctr">
                <a:lnSpc>
                  <a:spcPct val="160000"/>
                </a:lnSpc>
                <a:defRPr sz="10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defRPr>
              </a:pPr>
              <a:r>
                <a:t>Al-Farabi Kazakh National University</a:t>
              </a:r>
            </a:p>
            <a:p>
              <a:pPr algn="ctr">
                <a:lnSpc>
                  <a:spcPct val="160000"/>
                </a:lnSpc>
                <a:defRPr sz="10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defRPr>
              </a:pPr>
              <a:r>
                <a:t>Higher School of Medicine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Number"/>
          <p:cNvSpPr txBox="1"/>
          <p:nvPr>
            <p:ph type="sldNum" sz="quarter" idx="4294967295"/>
          </p:nvPr>
        </p:nvSpPr>
        <p:spPr>
          <a:xfrm>
            <a:off x="8940975" y="6324600"/>
            <a:ext cx="203023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 defTabSz="914400">
              <a:defRPr b="1" sz="14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80" name="Spermatogenesis"/>
          <p:cNvSpPr txBox="1"/>
          <p:nvPr>
            <p:ph type="title" idx="4294967295"/>
          </p:nvPr>
        </p:nvSpPr>
        <p:spPr>
          <a:xfrm>
            <a:off x="-1993902" y="101598"/>
            <a:ext cx="9144004" cy="1143004"/>
          </a:xfrm>
          <a:prstGeom prst="rect">
            <a:avLst/>
          </a:prstGeom>
        </p:spPr>
        <p:txBody>
          <a:bodyPr lIns="45718" tIns="45718" rIns="45718" bIns="45718" anchor="ctr"/>
          <a:lstStyle>
            <a:lvl1pPr algn="ctr" defTabSz="914400">
              <a:defRPr b="1" sz="4400"/>
            </a:lvl1pPr>
          </a:lstStyle>
          <a:p>
            <a:pPr/>
            <a:r>
              <a:t>Spermatogenesis</a:t>
            </a:r>
          </a:p>
        </p:txBody>
      </p:sp>
      <p:sp>
        <p:nvSpPr>
          <p:cNvPr id="81" name="puberty brings on spermatogenesis…"/>
          <p:cNvSpPr txBox="1"/>
          <p:nvPr>
            <p:ph type="body" idx="4294967295"/>
          </p:nvPr>
        </p:nvSpPr>
        <p:spPr>
          <a:xfrm>
            <a:off x="152400" y="927100"/>
            <a:ext cx="8839200" cy="5410200"/>
          </a:xfrm>
          <a:prstGeom prst="rect">
            <a:avLst/>
          </a:prstGeom>
        </p:spPr>
        <p:txBody>
          <a:bodyPr lIns="45718" tIns="45718" rIns="45718" bIns="45718"/>
          <a:lstStyle/>
          <a:p>
            <a:pPr lvl="1" marL="742950" indent="-285750" defTabSz="914400">
              <a:lnSpc>
                <a:spcPct val="80000"/>
              </a:lnSpc>
              <a:buChar char="–"/>
              <a:defRPr sz="2000">
                <a:solidFill>
                  <a:srgbClr val="000000"/>
                </a:solidFill>
              </a:defRPr>
            </a:pPr>
          </a:p>
          <a:p>
            <a:pPr lvl="1" marL="742950" indent="-285750" defTabSz="914400">
              <a:lnSpc>
                <a:spcPct val="80000"/>
              </a:lnSpc>
              <a:buChar char="–"/>
              <a:defRPr b="1" sz="2000">
                <a:solidFill>
                  <a:srgbClr val="000000"/>
                </a:solidFill>
              </a:defRPr>
            </a:pPr>
          </a:p>
          <a:p>
            <a:pPr marL="342900" indent="-342900" defTabSz="914400">
              <a:lnSpc>
                <a:spcPct val="80000"/>
              </a:lnSpc>
              <a:spcBef>
                <a:spcPts val="500"/>
              </a:spcBef>
              <a:buChar char="•"/>
              <a:defRPr>
                <a:solidFill>
                  <a:srgbClr val="000000"/>
                </a:solidFill>
              </a:defRPr>
            </a:pPr>
            <a:r>
              <a:t>puberty brings on spermatogenesis</a:t>
            </a:r>
          </a:p>
          <a:p>
            <a:pPr marL="342900" indent="-342900" defTabSz="914400">
              <a:lnSpc>
                <a:spcPct val="80000"/>
              </a:lnSpc>
              <a:spcBef>
                <a:spcPts val="500"/>
              </a:spcBef>
              <a:buChar char="•"/>
              <a:defRPr>
                <a:solidFill>
                  <a:srgbClr val="000000"/>
                </a:solidFill>
              </a:defRPr>
            </a:pPr>
          </a:p>
          <a:p>
            <a:pPr lvl="1" marL="742950" indent="-285750" defTabSz="914400">
              <a:lnSpc>
                <a:spcPct val="100000"/>
              </a:lnSpc>
              <a:buChar char="–"/>
              <a:defRPr b="1" sz="2000">
                <a:solidFill>
                  <a:srgbClr val="000000"/>
                </a:solidFill>
              </a:defRPr>
            </a:pPr>
            <a:r>
              <a:t>spermatogonia</a:t>
            </a:r>
            <a:r>
              <a:rPr b="0"/>
              <a:t> </a:t>
            </a:r>
          </a:p>
          <a:p>
            <a:pPr lvl="1" marL="742950" indent="-285750" defTabSz="914400">
              <a:lnSpc>
                <a:spcPct val="100000"/>
              </a:lnSpc>
              <a:buChar char="–"/>
              <a:defRPr sz="2000">
                <a:solidFill>
                  <a:srgbClr val="000000"/>
                </a:solidFill>
              </a:defRPr>
            </a:pPr>
            <a:r>
              <a:t>one daughter cell of each division remains in the tubule wall as stem cell - </a:t>
            </a:r>
            <a:r>
              <a:rPr b="1"/>
              <a:t>type A spermatogonium </a:t>
            </a:r>
            <a:r>
              <a:t>,other daughter cell migrates slightly away from the wall and is on its way to producing sperm – </a:t>
            </a:r>
            <a:r>
              <a:rPr b="1"/>
              <a:t>type B spermatogonium</a:t>
            </a:r>
            <a:endParaRPr b="1"/>
          </a:p>
          <a:p>
            <a:pPr lvl="1" marL="742950" indent="-285750" defTabSz="914400">
              <a:lnSpc>
                <a:spcPct val="100000"/>
              </a:lnSpc>
              <a:buChar char="–"/>
              <a:defRPr b="1" sz="2000">
                <a:solidFill>
                  <a:srgbClr val="000000"/>
                </a:solidFill>
              </a:defRPr>
            </a:pPr>
            <a:r>
              <a:t>type B spermatogonium </a:t>
            </a:r>
            <a:r>
              <a:rPr b="0"/>
              <a:t>becomes a </a:t>
            </a:r>
            <a:r>
              <a:t>primary spermatocyte</a:t>
            </a:r>
            <a:endParaRPr sz="1800"/>
          </a:p>
          <a:p>
            <a:pPr lvl="1" marL="742950" indent="-285750" defTabSz="914400">
              <a:lnSpc>
                <a:spcPct val="100000"/>
              </a:lnSpc>
              <a:buChar char="–"/>
              <a:defRPr b="1" sz="2000">
                <a:solidFill>
                  <a:srgbClr val="000000"/>
                </a:solidFill>
              </a:defRPr>
            </a:pPr>
            <a:r>
              <a:t>primary spermatocyte </a:t>
            </a:r>
            <a:r>
              <a:rPr b="0"/>
              <a:t>undergoes meiosis I which gives rise to</a:t>
            </a:r>
            <a:r>
              <a:t> two secondary spermatocytes</a:t>
            </a:r>
            <a:endParaRPr sz="1800"/>
          </a:p>
          <a:p>
            <a:pPr lvl="1" marL="742950" indent="-285750" defTabSz="914400">
              <a:lnSpc>
                <a:spcPct val="100000"/>
              </a:lnSpc>
              <a:buChar char="–"/>
              <a:defRPr b="1" sz="2000">
                <a:solidFill>
                  <a:srgbClr val="000000"/>
                </a:solidFill>
              </a:defRPr>
            </a:pPr>
            <a:r>
              <a:t>2 secondary spermatocyte</a:t>
            </a:r>
            <a:r>
              <a:rPr b="0"/>
              <a:t> undergoes meiosis II dividing into </a:t>
            </a:r>
            <a:r>
              <a:t>four spermatids – for each spermatogonium</a:t>
            </a:r>
            <a:endParaRPr sz="1800"/>
          </a:p>
          <a:p>
            <a:pPr lvl="1" marL="742950" indent="-285750" defTabSz="914400">
              <a:lnSpc>
                <a:spcPct val="100000"/>
              </a:lnSpc>
              <a:buChar char="–"/>
              <a:defRPr b="1" sz="2000">
                <a:solidFill>
                  <a:srgbClr val="000000"/>
                </a:solidFill>
              </a:defRPr>
            </a:pPr>
            <a:r>
              <a:t>spermiogenesis</a:t>
            </a:r>
            <a:r>
              <a:rPr b="0"/>
              <a:t> – four spermatids divide no further, but undergo a transformation in which it differentiates into a </a:t>
            </a:r>
            <a:r>
              <a:t>spermatozoon</a:t>
            </a:r>
          </a:p>
        </p:txBody>
      </p:sp>
      <p:grpSp>
        <p:nvGrpSpPr>
          <p:cNvPr id="86" name="Group"/>
          <p:cNvGrpSpPr/>
          <p:nvPr/>
        </p:nvGrpSpPr>
        <p:grpSpPr>
          <a:xfrm>
            <a:off x="-74260" y="6205462"/>
            <a:ext cx="12248972" cy="755703"/>
            <a:chOff x="-1" y="0"/>
            <a:chExt cx="12248971" cy="755702"/>
          </a:xfrm>
        </p:grpSpPr>
        <p:sp>
          <p:nvSpPr>
            <p:cNvPr id="82" name="Rectangle"/>
            <p:cNvSpPr/>
            <p:nvPr/>
          </p:nvSpPr>
          <p:spPr>
            <a:xfrm>
              <a:off x="2797115" y="18572"/>
              <a:ext cx="9451856" cy="684194"/>
            </a:xfrm>
            <a:prstGeom prst="rect">
              <a:avLst/>
            </a:prstGeom>
            <a:solidFill>
              <a:srgbClr val="1F497D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83" name="Rectangle"/>
            <p:cNvSpPr/>
            <p:nvPr/>
          </p:nvSpPr>
          <p:spPr>
            <a:xfrm>
              <a:off x="58513" y="16861"/>
              <a:ext cx="2922820" cy="738841"/>
            </a:xfrm>
            <a:prstGeom prst="rect">
              <a:avLst/>
            </a:prstGeom>
            <a:solidFill>
              <a:srgbClr val="C0504D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pic>
          <p:nvPicPr>
            <p:cNvPr id="84" name="image1.png" descr="image1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2" y="-1"/>
              <a:ext cx="704328" cy="61387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5" name="Al-Farabi Kazakh National University…"/>
            <p:cNvSpPr txBox="1"/>
            <p:nvPr/>
          </p:nvSpPr>
          <p:spPr>
            <a:xfrm>
              <a:off x="696108" y="153867"/>
              <a:ext cx="2223691" cy="4648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ctr">
                <a:lnSpc>
                  <a:spcPct val="160000"/>
                </a:lnSpc>
                <a:defRPr sz="10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defRPr>
              </a:pPr>
              <a:r>
                <a:t>Al-Farabi Kazakh National University</a:t>
              </a:r>
            </a:p>
            <a:p>
              <a:pPr algn="ctr">
                <a:lnSpc>
                  <a:spcPct val="160000"/>
                </a:lnSpc>
                <a:defRPr sz="10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defRPr>
              </a:pPr>
              <a:r>
                <a:t>Higher School of Medicine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"/>
          <p:cNvSpPr/>
          <p:nvPr/>
        </p:nvSpPr>
        <p:spPr>
          <a:xfrm>
            <a:off x="3667581" y="5686957"/>
            <a:ext cx="4765293" cy="57061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4F4F4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</p:txBody>
      </p:sp>
      <p:grpSp>
        <p:nvGrpSpPr>
          <p:cNvPr id="93" name="Group"/>
          <p:cNvGrpSpPr/>
          <p:nvPr/>
        </p:nvGrpSpPr>
        <p:grpSpPr>
          <a:xfrm>
            <a:off x="-74260" y="6205462"/>
            <a:ext cx="12248972" cy="755703"/>
            <a:chOff x="-1" y="0"/>
            <a:chExt cx="12248971" cy="755702"/>
          </a:xfrm>
        </p:grpSpPr>
        <p:sp>
          <p:nvSpPr>
            <p:cNvPr id="89" name="Rectangle"/>
            <p:cNvSpPr/>
            <p:nvPr/>
          </p:nvSpPr>
          <p:spPr>
            <a:xfrm>
              <a:off x="2797115" y="18572"/>
              <a:ext cx="9451856" cy="684194"/>
            </a:xfrm>
            <a:prstGeom prst="rect">
              <a:avLst/>
            </a:prstGeom>
            <a:solidFill>
              <a:srgbClr val="1F497D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90" name="Rectangle"/>
            <p:cNvSpPr/>
            <p:nvPr/>
          </p:nvSpPr>
          <p:spPr>
            <a:xfrm>
              <a:off x="58513" y="16861"/>
              <a:ext cx="2922820" cy="738841"/>
            </a:xfrm>
            <a:prstGeom prst="rect">
              <a:avLst/>
            </a:prstGeom>
            <a:solidFill>
              <a:srgbClr val="C0504D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pic>
          <p:nvPicPr>
            <p:cNvPr id="91" name="image1.png" descr="image1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2" y="-1"/>
              <a:ext cx="704328" cy="61387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2" name="Al-Farabi Kazakh National University…"/>
            <p:cNvSpPr txBox="1"/>
            <p:nvPr/>
          </p:nvSpPr>
          <p:spPr>
            <a:xfrm>
              <a:off x="696108" y="153867"/>
              <a:ext cx="2223691" cy="4648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ctr">
                <a:lnSpc>
                  <a:spcPct val="160000"/>
                </a:lnSpc>
                <a:defRPr sz="10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defRPr>
              </a:pPr>
              <a:r>
                <a:t>Al-Farabi Kazakh National University</a:t>
              </a:r>
            </a:p>
            <a:p>
              <a:pPr algn="ctr">
                <a:lnSpc>
                  <a:spcPct val="160000"/>
                </a:lnSpc>
                <a:defRPr sz="10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defRPr>
              </a:pPr>
              <a:r>
                <a:t>Higher School of Medicine</a:t>
              </a:r>
            </a:p>
          </p:txBody>
        </p:sp>
      </p:grpSp>
      <p:grpSp>
        <p:nvGrpSpPr>
          <p:cNvPr id="99" name="Group"/>
          <p:cNvGrpSpPr/>
          <p:nvPr/>
        </p:nvGrpSpPr>
        <p:grpSpPr>
          <a:xfrm>
            <a:off x="196691" y="1424554"/>
            <a:ext cx="980383" cy="1007352"/>
            <a:chOff x="0" y="-1"/>
            <a:chExt cx="980382" cy="1007350"/>
          </a:xfrm>
        </p:grpSpPr>
        <p:sp>
          <p:nvSpPr>
            <p:cNvPr id="94" name="Oval"/>
            <p:cNvSpPr/>
            <p:nvPr/>
          </p:nvSpPr>
          <p:spPr>
            <a:xfrm>
              <a:off x="-1" y="-2"/>
              <a:ext cx="980383" cy="1007352"/>
            </a:xfrm>
            <a:prstGeom prst="ellipse">
              <a:avLst/>
            </a:prstGeom>
            <a:solidFill>
              <a:srgbClr val="97154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1200">
                  <a:solidFill>
                    <a:srgbClr val="F1F1F1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95" name="Oval"/>
            <p:cNvSpPr/>
            <p:nvPr/>
          </p:nvSpPr>
          <p:spPr>
            <a:xfrm>
              <a:off x="165066" y="169588"/>
              <a:ext cx="650367" cy="668157"/>
            </a:xfrm>
            <a:prstGeom prst="ellipse">
              <a:avLst/>
            </a:prstGeom>
            <a:solidFill>
              <a:srgbClr val="B13B3C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1200">
                  <a:solidFill>
                    <a:srgbClr val="F1F1F1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grpSp>
          <p:nvGrpSpPr>
            <p:cNvPr id="98" name="Group"/>
            <p:cNvGrpSpPr/>
            <p:nvPr/>
          </p:nvGrpSpPr>
          <p:grpSpPr>
            <a:xfrm>
              <a:off x="142131" y="146025"/>
              <a:ext cx="696267" cy="715342"/>
              <a:chOff x="0" y="0"/>
              <a:chExt cx="696266" cy="715341"/>
            </a:xfrm>
          </p:grpSpPr>
          <p:sp>
            <p:nvSpPr>
              <p:cNvPr id="96" name="Rectangle"/>
              <p:cNvSpPr/>
              <p:nvPr/>
            </p:nvSpPr>
            <p:spPr>
              <a:xfrm>
                <a:off x="-1" y="-1"/>
                <a:ext cx="696263" cy="715336"/>
              </a:xfrm>
              <a:prstGeom prst="rect">
                <a:avLst/>
              </a:prstGeom>
              <a:solidFill>
                <a:srgbClr val="97154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r">
                  <a:defRPr sz="1200">
                    <a:latin typeface="Trebuchet MS"/>
                    <a:ea typeface="Trebuchet MS"/>
                    <a:cs typeface="Trebuchet MS"/>
                    <a:sym typeface="Trebuchet MS"/>
                  </a:defRPr>
                </a:pPr>
              </a:p>
            </p:txBody>
          </p:sp>
          <p:pic>
            <p:nvPicPr>
              <p:cNvPr id="97" name="image3.png" descr="image3.pn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2" y="-1"/>
                <a:ext cx="696264" cy="71534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00" name="Salivary Glands"/>
          <p:cNvSpPr txBox="1"/>
          <p:nvPr/>
        </p:nvSpPr>
        <p:spPr>
          <a:xfrm>
            <a:off x="1466811" y="1738933"/>
            <a:ext cx="6868091" cy="1143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>
            <a:lvl1pPr>
              <a:defRPr b="1" sz="2400"/>
            </a:lvl1pPr>
          </a:lstStyle>
          <a:p>
            <a:pPr/>
            <a:r>
              <a:t>What is the function of Blood-Testis Barrier 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Class="entr" nodeType="after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8" grpId="1"/>
      <p:bldP build="whole" bldLvl="1" animBg="1" rev="0" advAuto="0" spid="99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lide Number"/>
          <p:cNvSpPr txBox="1"/>
          <p:nvPr>
            <p:ph type="sldNum" sz="quarter" idx="4294967295"/>
          </p:nvPr>
        </p:nvSpPr>
        <p:spPr>
          <a:xfrm>
            <a:off x="8940975" y="6324600"/>
            <a:ext cx="203023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 defTabSz="914400">
              <a:defRPr b="1" sz="14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03" name="Spermatozoon"/>
          <p:cNvSpPr txBox="1"/>
          <p:nvPr>
            <p:ph type="title" idx="4294967295"/>
          </p:nvPr>
        </p:nvSpPr>
        <p:spPr>
          <a:xfrm>
            <a:off x="-2" y="0"/>
            <a:ext cx="9144004" cy="838200"/>
          </a:xfrm>
          <a:prstGeom prst="rect">
            <a:avLst/>
          </a:prstGeom>
        </p:spPr>
        <p:txBody>
          <a:bodyPr lIns="45718" tIns="45718" rIns="45718" bIns="45718" anchor="ctr"/>
          <a:lstStyle>
            <a:lvl1pPr algn="ctr" defTabSz="914400">
              <a:defRPr b="1" sz="4400"/>
            </a:lvl1pPr>
          </a:lstStyle>
          <a:p>
            <a:pPr/>
            <a:r>
              <a:t>Spermatozoon</a:t>
            </a:r>
          </a:p>
        </p:txBody>
      </p:sp>
      <p:sp>
        <p:nvSpPr>
          <p:cNvPr id="104" name="head…"/>
          <p:cNvSpPr txBox="1"/>
          <p:nvPr>
            <p:ph type="body" idx="4294967295"/>
          </p:nvPr>
        </p:nvSpPr>
        <p:spPr>
          <a:xfrm>
            <a:off x="292100" y="1549400"/>
            <a:ext cx="8839200" cy="6096000"/>
          </a:xfrm>
          <a:prstGeom prst="rect">
            <a:avLst/>
          </a:prstGeom>
        </p:spPr>
        <p:txBody>
          <a:bodyPr lIns="45718" tIns="45718" rIns="45718" bIns="45718"/>
          <a:lstStyle/>
          <a:p>
            <a:pPr lvl="2" marL="0" indent="0" defTabSz="914400">
              <a:lnSpc>
                <a:spcPct val="100000"/>
              </a:lnSpc>
              <a:buSzTx/>
              <a:buNone/>
              <a:defRPr b="1">
                <a:solidFill>
                  <a:srgbClr val="000000"/>
                </a:solidFill>
              </a:defRPr>
            </a:pPr>
            <a:r>
              <a:t>head</a:t>
            </a:r>
            <a:endParaRPr sz="2000"/>
          </a:p>
          <a:p>
            <a:pPr lvl="2" marL="1143000" indent="-228600" defTabSz="914400">
              <a:lnSpc>
                <a:spcPct val="100000"/>
              </a:lnSpc>
              <a:buChar char="•"/>
              <a:defRPr b="1" sz="2000">
                <a:solidFill>
                  <a:srgbClr val="000000"/>
                </a:solidFill>
              </a:defRPr>
            </a:pPr>
            <a:r>
              <a:t>nucleus</a:t>
            </a:r>
            <a:r>
              <a:rPr b="0"/>
              <a:t> contains haploid set of chromosomes</a:t>
            </a:r>
          </a:p>
          <a:p>
            <a:pPr lvl="2" marL="1143000" indent="-228600" defTabSz="914400">
              <a:lnSpc>
                <a:spcPct val="100000"/>
              </a:lnSpc>
              <a:buChar char="•"/>
              <a:defRPr b="1" sz="2000">
                <a:solidFill>
                  <a:srgbClr val="000000"/>
                </a:solidFill>
              </a:defRPr>
            </a:pPr>
            <a:r>
              <a:t>acrosome</a:t>
            </a:r>
            <a:r>
              <a:rPr b="0"/>
              <a:t> – enzyme cap over the apical half of the nucleus that contains enzymes that penetrate the egg</a:t>
            </a:r>
          </a:p>
          <a:p>
            <a:pPr lvl="2" marL="1143000" indent="-228600" defTabSz="914400">
              <a:lnSpc>
                <a:spcPct val="100000"/>
              </a:lnSpc>
              <a:buChar char="•"/>
              <a:defRPr b="1" sz="2000">
                <a:solidFill>
                  <a:srgbClr val="000000"/>
                </a:solidFill>
              </a:defRPr>
            </a:pPr>
            <a:r>
              <a:t>basal body </a:t>
            </a:r>
            <a:r>
              <a:rPr b="0"/>
              <a:t>– indentation in the basal end of the nucleus where flagellum attaches</a:t>
            </a:r>
          </a:p>
          <a:p>
            <a:pPr marL="0" indent="0" defTabSz="914400">
              <a:lnSpc>
                <a:spcPct val="100000"/>
              </a:lnSpc>
              <a:spcBef>
                <a:spcPts val="500"/>
              </a:spcBef>
              <a:buSzTx/>
              <a:buNone/>
              <a:defRPr b="1">
                <a:solidFill>
                  <a:srgbClr val="000000"/>
                </a:solidFill>
              </a:defRPr>
            </a:pPr>
            <a:r>
              <a:t>tail</a:t>
            </a:r>
          </a:p>
          <a:p>
            <a:pPr lvl="1" defTabSz="914400">
              <a:lnSpc>
                <a:spcPct val="100000"/>
              </a:lnSpc>
              <a:buChar char="●"/>
              <a:defRPr b="1" sz="2000">
                <a:solidFill>
                  <a:srgbClr val="000000"/>
                </a:solidFill>
              </a:defRPr>
            </a:pPr>
            <a:r>
              <a:t>midpiece</a:t>
            </a:r>
            <a:r>
              <a:rPr b="0"/>
              <a:t> produces ATP for flagellar movement</a:t>
            </a:r>
          </a:p>
          <a:p>
            <a:pPr lvl="1" defTabSz="914400">
              <a:lnSpc>
                <a:spcPct val="100000"/>
              </a:lnSpc>
              <a:buChar char="●"/>
              <a:defRPr b="1" sz="2000">
                <a:solidFill>
                  <a:srgbClr val="000000"/>
                </a:solidFill>
              </a:defRPr>
            </a:pPr>
            <a:r>
              <a:t>principal piece </a:t>
            </a:r>
            <a:r>
              <a:rPr b="0"/>
              <a:t>is axoneme surrounded by sheath of supporting fibers</a:t>
            </a:r>
          </a:p>
          <a:p>
            <a:pPr lvl="1" defTabSz="914400">
              <a:lnSpc>
                <a:spcPct val="100000"/>
              </a:lnSpc>
              <a:buChar char="●"/>
              <a:defRPr b="1" sz="2000">
                <a:solidFill>
                  <a:srgbClr val="000000"/>
                </a:solidFill>
              </a:defRPr>
            </a:pPr>
            <a:r>
              <a:t>endpiece</a:t>
            </a:r>
            <a:r>
              <a:rPr b="0"/>
              <a:t> is very narrow tip of flagella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lide Number"/>
          <p:cNvSpPr txBox="1"/>
          <p:nvPr>
            <p:ph type="sldNum" sz="quarter" idx="4294967295"/>
          </p:nvPr>
        </p:nvSpPr>
        <p:spPr>
          <a:xfrm>
            <a:off x="8940975" y="6324600"/>
            <a:ext cx="203023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 defTabSz="914400">
              <a:defRPr b="1" sz="14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07" name="Semen"/>
          <p:cNvSpPr txBox="1"/>
          <p:nvPr>
            <p:ph type="title" idx="4294967295"/>
          </p:nvPr>
        </p:nvSpPr>
        <p:spPr>
          <a:xfrm>
            <a:off x="-2" y="0"/>
            <a:ext cx="9144004" cy="1066800"/>
          </a:xfrm>
          <a:prstGeom prst="rect">
            <a:avLst/>
          </a:prstGeom>
        </p:spPr>
        <p:txBody>
          <a:bodyPr lIns="45718" tIns="45718" rIns="45718" bIns="45718" anchor="ctr"/>
          <a:lstStyle>
            <a:lvl1pPr algn="ctr" defTabSz="914400">
              <a:defRPr b="1" sz="4400"/>
            </a:lvl1pPr>
          </a:lstStyle>
          <a:p>
            <a:pPr/>
            <a:r>
              <a:t>Semen</a:t>
            </a:r>
          </a:p>
        </p:txBody>
      </p:sp>
      <p:sp>
        <p:nvSpPr>
          <p:cNvPr id="108" name="seminal fluid– fluid expelled during orgasm…"/>
          <p:cNvSpPr txBox="1"/>
          <p:nvPr>
            <p:ph type="body" idx="4294967295"/>
          </p:nvPr>
        </p:nvSpPr>
        <p:spPr>
          <a:xfrm>
            <a:off x="381000" y="990600"/>
            <a:ext cx="8458200" cy="5867400"/>
          </a:xfrm>
          <a:prstGeom prst="rect">
            <a:avLst/>
          </a:prstGeom>
        </p:spPr>
        <p:txBody>
          <a:bodyPr lIns="45718" tIns="45718" rIns="45718" bIns="45718"/>
          <a:lstStyle/>
          <a:p>
            <a:pPr marL="342900" indent="-342900" defTabSz="914400">
              <a:lnSpc>
                <a:spcPct val="100000"/>
              </a:lnSpc>
              <a:spcBef>
                <a:spcPts val="600"/>
              </a:spcBef>
              <a:buChar char="•"/>
              <a:defRPr sz="2800">
                <a:solidFill>
                  <a:srgbClr val="000000"/>
                </a:solidFill>
              </a:defRPr>
            </a:pPr>
            <a:r>
              <a:t>seminal fluid– fluid expelled during orgasm</a:t>
            </a:r>
          </a:p>
          <a:p>
            <a:pPr marL="342900" indent="-342900" defTabSz="914400">
              <a:lnSpc>
                <a:spcPct val="100000"/>
              </a:lnSpc>
              <a:spcBef>
                <a:spcPts val="600"/>
              </a:spcBef>
              <a:buChar char="•"/>
              <a:defRPr sz="2800">
                <a:solidFill>
                  <a:srgbClr val="000000"/>
                </a:solidFill>
              </a:defRPr>
            </a:pPr>
            <a:r>
              <a:t>2-5 mL of fluid expelled during ejaculation</a:t>
            </a:r>
          </a:p>
          <a:p>
            <a:pPr lvl="1" marL="742950" indent="-285750" defTabSz="914400">
              <a:lnSpc>
                <a:spcPct val="100000"/>
              </a:lnSpc>
              <a:buChar char="–"/>
              <a:defRPr>
                <a:solidFill>
                  <a:srgbClr val="000000"/>
                </a:solidFill>
              </a:defRPr>
            </a:pPr>
            <a:r>
              <a:t>60% seminal vesicle fluid, 30% prostatic fluid, and 10% sperm and spermatic duct secretions</a:t>
            </a:r>
          </a:p>
          <a:p>
            <a:pPr lvl="2" marL="1143000" indent="-228600" defTabSz="914400">
              <a:lnSpc>
                <a:spcPct val="100000"/>
              </a:lnSpc>
              <a:buChar char="•"/>
              <a:defRPr sz="2000">
                <a:solidFill>
                  <a:srgbClr val="000000"/>
                </a:solidFill>
              </a:defRPr>
            </a:pPr>
            <a:r>
              <a:t>normal </a:t>
            </a:r>
            <a:r>
              <a:rPr b="1"/>
              <a:t>sperm count </a:t>
            </a:r>
            <a:r>
              <a:t>50-120 million/mL</a:t>
            </a:r>
          </a:p>
          <a:p>
            <a:pPr lvl="2" marL="1143000" indent="-228600" defTabSz="914400">
              <a:lnSpc>
                <a:spcPct val="100000"/>
              </a:lnSpc>
              <a:buChar char="•"/>
              <a:defRPr b="1" sz="2000">
                <a:solidFill>
                  <a:srgbClr val="000000"/>
                </a:solidFill>
              </a:defRPr>
            </a:pPr>
            <a:r>
              <a:t>infertility</a:t>
            </a:r>
          </a:p>
          <a:p>
            <a:pPr lvl="2" marL="1143000" indent="-228600" defTabSz="914400">
              <a:lnSpc>
                <a:spcPct val="100000"/>
              </a:lnSpc>
              <a:buChar char="•"/>
              <a:defRPr sz="2000">
                <a:solidFill>
                  <a:srgbClr val="000000"/>
                </a:solidFill>
              </a:defRPr>
            </a:pPr>
            <a:r>
              <a:t>stickiness of semen promotes fertilization</a:t>
            </a:r>
          </a:p>
          <a:p>
            <a:pPr lvl="2" marL="1143000" indent="-228600" defTabSz="914400">
              <a:lnSpc>
                <a:spcPct val="100000"/>
              </a:lnSpc>
              <a:buChar char="•"/>
              <a:defRPr sz="2000">
                <a:solidFill>
                  <a:srgbClr val="000000"/>
                </a:solidFill>
              </a:defRPr>
            </a:pPr>
            <a:r>
              <a:t>elevated pH and an energy source require for sperm motility</a:t>
            </a:r>
          </a:p>
        </p:txBody>
      </p:sp>
      <p:grpSp>
        <p:nvGrpSpPr>
          <p:cNvPr id="114" name="Group"/>
          <p:cNvGrpSpPr/>
          <p:nvPr/>
        </p:nvGrpSpPr>
        <p:grpSpPr>
          <a:xfrm>
            <a:off x="285591" y="4243955"/>
            <a:ext cx="980383" cy="1007351"/>
            <a:chOff x="0" y="-1"/>
            <a:chExt cx="980382" cy="1007350"/>
          </a:xfrm>
        </p:grpSpPr>
        <p:sp>
          <p:nvSpPr>
            <p:cNvPr id="109" name="Oval"/>
            <p:cNvSpPr/>
            <p:nvPr/>
          </p:nvSpPr>
          <p:spPr>
            <a:xfrm>
              <a:off x="-1" y="-2"/>
              <a:ext cx="980383" cy="1007352"/>
            </a:xfrm>
            <a:prstGeom prst="ellipse">
              <a:avLst/>
            </a:prstGeom>
            <a:solidFill>
              <a:srgbClr val="97154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1200">
                  <a:solidFill>
                    <a:srgbClr val="F1F1F1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110" name="Oval"/>
            <p:cNvSpPr/>
            <p:nvPr/>
          </p:nvSpPr>
          <p:spPr>
            <a:xfrm>
              <a:off x="165066" y="169588"/>
              <a:ext cx="650367" cy="668157"/>
            </a:xfrm>
            <a:prstGeom prst="ellipse">
              <a:avLst/>
            </a:prstGeom>
            <a:solidFill>
              <a:srgbClr val="B13B3C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1200">
                  <a:solidFill>
                    <a:srgbClr val="F1F1F1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grpSp>
          <p:nvGrpSpPr>
            <p:cNvPr id="113" name="Group"/>
            <p:cNvGrpSpPr/>
            <p:nvPr/>
          </p:nvGrpSpPr>
          <p:grpSpPr>
            <a:xfrm>
              <a:off x="142131" y="146025"/>
              <a:ext cx="696267" cy="715342"/>
              <a:chOff x="0" y="0"/>
              <a:chExt cx="696266" cy="715341"/>
            </a:xfrm>
          </p:grpSpPr>
          <p:sp>
            <p:nvSpPr>
              <p:cNvPr id="111" name="Rectangle"/>
              <p:cNvSpPr/>
              <p:nvPr/>
            </p:nvSpPr>
            <p:spPr>
              <a:xfrm>
                <a:off x="-1" y="-1"/>
                <a:ext cx="696263" cy="715336"/>
              </a:xfrm>
              <a:prstGeom prst="rect">
                <a:avLst/>
              </a:prstGeom>
              <a:solidFill>
                <a:srgbClr val="97154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r">
                  <a:defRPr sz="1200">
                    <a:latin typeface="Trebuchet MS"/>
                    <a:ea typeface="Trebuchet MS"/>
                    <a:cs typeface="Trebuchet MS"/>
                    <a:sym typeface="Trebuchet MS"/>
                  </a:defRPr>
                </a:pPr>
              </a:p>
            </p:txBody>
          </p:sp>
          <p:pic>
            <p:nvPicPr>
              <p:cNvPr id="112" name="image3.png" descr="image3.png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" y="-1"/>
                <a:ext cx="696264" cy="71534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15" name="Salivary Glands"/>
          <p:cNvSpPr txBox="1"/>
          <p:nvPr/>
        </p:nvSpPr>
        <p:spPr>
          <a:xfrm>
            <a:off x="1504911" y="4494834"/>
            <a:ext cx="6868091" cy="1151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>
            <a:lvl1pPr algn="just">
              <a:defRPr b="1" sz="2400"/>
            </a:lvl1pPr>
          </a:lstStyle>
          <a:p>
            <a:pPr/>
            <a:r>
              <a:t>List the major contributions of the seminal vesicles and prostate to the semen, and state the functions of these components?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lide Number"/>
          <p:cNvSpPr txBox="1"/>
          <p:nvPr>
            <p:ph type="sldNum" sz="quarter" idx="4294967295"/>
          </p:nvPr>
        </p:nvSpPr>
        <p:spPr>
          <a:xfrm>
            <a:off x="8940975" y="6324600"/>
            <a:ext cx="203023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 defTabSz="914400">
              <a:defRPr b="1" sz="14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18" name="Anatomical Foundations"/>
          <p:cNvSpPr txBox="1"/>
          <p:nvPr>
            <p:ph type="title" idx="4294967295"/>
          </p:nvPr>
        </p:nvSpPr>
        <p:spPr>
          <a:xfrm>
            <a:off x="-1752602" y="254000"/>
            <a:ext cx="9144004" cy="914400"/>
          </a:xfrm>
          <a:prstGeom prst="rect">
            <a:avLst/>
          </a:prstGeom>
        </p:spPr>
        <p:txBody>
          <a:bodyPr lIns="45718" tIns="45718" rIns="45718" bIns="45718" anchor="ctr"/>
          <a:lstStyle>
            <a:lvl1pPr algn="ctr" defTabSz="914400">
              <a:defRPr b="1" sz="3200"/>
            </a:lvl1pPr>
          </a:lstStyle>
          <a:p>
            <a:pPr/>
            <a:r>
              <a:t>Anatomical Foundations </a:t>
            </a:r>
          </a:p>
        </p:txBody>
      </p:sp>
      <p:sp>
        <p:nvSpPr>
          <p:cNvPr id="119" name="internal pudendal (penile) artery enters the root of the penis and divides in two:…"/>
          <p:cNvSpPr txBox="1"/>
          <p:nvPr>
            <p:ph type="body" idx="4294967295"/>
          </p:nvPr>
        </p:nvSpPr>
        <p:spPr>
          <a:xfrm>
            <a:off x="228600" y="1371600"/>
            <a:ext cx="8686800" cy="5105400"/>
          </a:xfrm>
          <a:prstGeom prst="rect">
            <a:avLst/>
          </a:prstGeom>
        </p:spPr>
        <p:txBody>
          <a:bodyPr lIns="45718" tIns="45718" rIns="45718" bIns="45718"/>
          <a:lstStyle/>
          <a:p>
            <a:pPr marL="342900" indent="-342900" defTabSz="914400">
              <a:lnSpc>
                <a:spcPct val="90000"/>
              </a:lnSpc>
              <a:spcBef>
                <a:spcPts val="600"/>
              </a:spcBef>
              <a:buChar char="•"/>
              <a:defRPr b="1" sz="2800">
                <a:solidFill>
                  <a:srgbClr val="000000"/>
                </a:solidFill>
              </a:defRPr>
            </a:pPr>
            <a:r>
              <a:t>internal pudendal (penile) artery </a:t>
            </a:r>
            <a:r>
              <a:rPr b="0"/>
              <a:t>enters the root of the penis and divides in two:</a:t>
            </a:r>
          </a:p>
          <a:p>
            <a:pPr marL="342900" indent="-342900" defTabSz="914400">
              <a:lnSpc>
                <a:spcPct val="90000"/>
              </a:lnSpc>
              <a:spcBef>
                <a:spcPts val="700"/>
              </a:spcBef>
              <a:buChar char="•"/>
              <a:defRPr sz="800">
                <a:solidFill>
                  <a:srgbClr val="000000"/>
                </a:solidFill>
              </a:defRPr>
            </a:pPr>
          </a:p>
          <a:p>
            <a:pPr lvl="1" marL="742950" indent="-285750" defTabSz="914400">
              <a:lnSpc>
                <a:spcPct val="90000"/>
              </a:lnSpc>
              <a:buChar char="–"/>
              <a:defRPr b="1">
                <a:solidFill>
                  <a:srgbClr val="000000"/>
                </a:solidFill>
              </a:defRPr>
            </a:pPr>
            <a:r>
              <a:t>dorsal artery</a:t>
            </a:r>
            <a:endParaRPr sz="800"/>
          </a:p>
          <a:p>
            <a:pPr lvl="1" marL="742950" indent="-285750" defTabSz="914400">
              <a:lnSpc>
                <a:spcPct val="90000"/>
              </a:lnSpc>
              <a:buChar char="–"/>
              <a:defRPr b="1">
                <a:solidFill>
                  <a:srgbClr val="000000"/>
                </a:solidFill>
              </a:defRPr>
            </a:pPr>
            <a:r>
              <a:t>deep artery </a:t>
            </a:r>
            <a:r>
              <a:rPr b="0"/>
              <a:t>travels through the core of the corpus cavernosa</a:t>
            </a:r>
          </a:p>
          <a:p>
            <a:pPr lvl="2" marL="1143000" indent="-228600" defTabSz="914400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t>gives off smaller helicine arteries that penetrate the trabeculae and enter lacunae</a:t>
            </a:r>
          </a:p>
          <a:p>
            <a:pPr lvl="2" marL="1143000" indent="-228600" defTabSz="914400">
              <a:lnSpc>
                <a:spcPct val="90000"/>
              </a:lnSpc>
              <a:buChar char="•"/>
              <a:defRPr sz="2000">
                <a:solidFill>
                  <a:srgbClr val="000000"/>
                </a:solidFill>
              </a:defRPr>
            </a:pPr>
            <a:r>
              <a:t>dilation of deep artery fills lacunae causing an erection</a:t>
            </a:r>
          </a:p>
          <a:p>
            <a:pPr lvl="2" marL="1143000" indent="-228600" defTabSz="914400">
              <a:lnSpc>
                <a:spcPct val="90000"/>
              </a:lnSpc>
              <a:buChar char="•"/>
              <a:defRPr sz="2000">
                <a:solidFill>
                  <a:srgbClr val="000000"/>
                </a:solidFill>
              </a:defRPr>
            </a:pPr>
            <a:r>
              <a:t>when penis is flaccid, most blood comes from the dorsal artery</a:t>
            </a:r>
          </a:p>
          <a:p>
            <a:pPr lvl="2" marL="1143000" indent="-228600" defTabSz="914400">
              <a:lnSpc>
                <a:spcPct val="90000"/>
              </a:lnSpc>
              <a:buChar char="•"/>
              <a:defRPr sz="800">
                <a:solidFill>
                  <a:srgbClr val="000000"/>
                </a:solidFill>
              </a:defRPr>
            </a:pPr>
          </a:p>
          <a:p>
            <a:pPr lvl="1" marL="742950" indent="-285750" defTabSz="914400">
              <a:lnSpc>
                <a:spcPct val="90000"/>
              </a:lnSpc>
              <a:buChar char="–"/>
              <a:defRPr>
                <a:solidFill>
                  <a:srgbClr val="000000"/>
                </a:solidFill>
              </a:defRPr>
            </a:pPr>
            <a:r>
              <a:t>many anastomoses unite deep and dorsal arteries</a:t>
            </a:r>
          </a:p>
          <a:p>
            <a:pPr lvl="1" marL="742950" indent="-285750" defTabSz="914400">
              <a:lnSpc>
                <a:spcPct val="90000"/>
              </a:lnSpc>
              <a:buChar char="–"/>
              <a:defRPr sz="800">
                <a:solidFill>
                  <a:srgbClr val="000000"/>
                </a:solidFill>
              </a:defRPr>
            </a:pPr>
          </a:p>
          <a:p>
            <a:pPr lvl="1" marL="742950" indent="-285750" defTabSz="914400">
              <a:lnSpc>
                <a:spcPct val="90000"/>
              </a:lnSpc>
              <a:buChar char="–"/>
              <a:defRPr b="1">
                <a:solidFill>
                  <a:srgbClr val="000000"/>
                </a:solidFill>
              </a:defRPr>
            </a:pPr>
            <a:r>
              <a:t>deep dorsal vein </a:t>
            </a:r>
            <a:r>
              <a:rPr b="0"/>
              <a:t>drains blood from penis</a:t>
            </a:r>
          </a:p>
        </p:txBody>
      </p:sp>
      <p:grpSp>
        <p:nvGrpSpPr>
          <p:cNvPr id="125" name="Group"/>
          <p:cNvGrpSpPr/>
          <p:nvPr/>
        </p:nvGrpSpPr>
        <p:grpSpPr>
          <a:xfrm>
            <a:off x="107790" y="5336155"/>
            <a:ext cx="980383" cy="1007351"/>
            <a:chOff x="-1" y="-1"/>
            <a:chExt cx="980382" cy="1007350"/>
          </a:xfrm>
        </p:grpSpPr>
        <p:sp>
          <p:nvSpPr>
            <p:cNvPr id="120" name="Oval"/>
            <p:cNvSpPr/>
            <p:nvPr/>
          </p:nvSpPr>
          <p:spPr>
            <a:xfrm>
              <a:off x="-2" y="-2"/>
              <a:ext cx="980383" cy="1007352"/>
            </a:xfrm>
            <a:prstGeom prst="ellipse">
              <a:avLst/>
            </a:prstGeom>
            <a:solidFill>
              <a:srgbClr val="97154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1200">
                  <a:solidFill>
                    <a:srgbClr val="F1F1F1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sp>
          <p:nvSpPr>
            <p:cNvPr id="121" name="Oval"/>
            <p:cNvSpPr/>
            <p:nvPr/>
          </p:nvSpPr>
          <p:spPr>
            <a:xfrm>
              <a:off x="165066" y="169588"/>
              <a:ext cx="650367" cy="668157"/>
            </a:xfrm>
            <a:prstGeom prst="ellipse">
              <a:avLst/>
            </a:prstGeom>
            <a:solidFill>
              <a:srgbClr val="B13B3C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1200">
                  <a:solidFill>
                    <a:srgbClr val="F1F1F1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</a:p>
          </p:txBody>
        </p:sp>
        <p:grpSp>
          <p:nvGrpSpPr>
            <p:cNvPr id="124" name="Group"/>
            <p:cNvGrpSpPr/>
            <p:nvPr/>
          </p:nvGrpSpPr>
          <p:grpSpPr>
            <a:xfrm>
              <a:off x="142131" y="146025"/>
              <a:ext cx="696266" cy="715342"/>
              <a:chOff x="0" y="0"/>
              <a:chExt cx="696265" cy="715341"/>
            </a:xfrm>
          </p:grpSpPr>
          <p:sp>
            <p:nvSpPr>
              <p:cNvPr id="122" name="Rectangle"/>
              <p:cNvSpPr/>
              <p:nvPr/>
            </p:nvSpPr>
            <p:spPr>
              <a:xfrm>
                <a:off x="-1" y="-1"/>
                <a:ext cx="696263" cy="715336"/>
              </a:xfrm>
              <a:prstGeom prst="rect">
                <a:avLst/>
              </a:prstGeom>
              <a:solidFill>
                <a:srgbClr val="97154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r">
                  <a:defRPr sz="1200">
                    <a:latin typeface="Trebuchet MS"/>
                    <a:ea typeface="Trebuchet MS"/>
                    <a:cs typeface="Trebuchet MS"/>
                    <a:sym typeface="Trebuchet MS"/>
                  </a:defRPr>
                </a:pPr>
              </a:p>
            </p:txBody>
          </p:sp>
          <p:pic>
            <p:nvPicPr>
              <p:cNvPr id="123" name="image3.png" descr="image3.png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3" y="-1"/>
                <a:ext cx="696262" cy="71534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26" name="Salivary Glands"/>
          <p:cNvSpPr txBox="1"/>
          <p:nvPr/>
        </p:nvSpPr>
        <p:spPr>
          <a:xfrm>
            <a:off x="1453528" y="5395328"/>
            <a:ext cx="7289277" cy="1151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>
            <a:lvl1pPr algn="just">
              <a:defRPr b="1" sz="2400"/>
            </a:lvl1pPr>
          </a:lstStyle>
          <a:p>
            <a:pPr/>
            <a:r>
              <a:t>Explain how penile blood circulation changes during sexual arousal and why the penis becomes enlarged and stiffened?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lide Number"/>
          <p:cNvSpPr txBox="1"/>
          <p:nvPr>
            <p:ph type="sldNum" sz="quarter" idx="4294967295"/>
          </p:nvPr>
        </p:nvSpPr>
        <p:spPr>
          <a:xfrm>
            <a:off x="8940975" y="6324600"/>
            <a:ext cx="203023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t"/>
          <a:lstStyle>
            <a:lvl1pPr defTabSz="914400">
              <a:defRPr b="1" sz="14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29" name="innervation of penis…"/>
          <p:cNvSpPr txBox="1"/>
          <p:nvPr>
            <p:ph type="body" idx="4294967295"/>
          </p:nvPr>
        </p:nvSpPr>
        <p:spPr>
          <a:xfrm>
            <a:off x="228600" y="1816100"/>
            <a:ext cx="8686800" cy="5334000"/>
          </a:xfrm>
          <a:prstGeom prst="rect">
            <a:avLst/>
          </a:prstGeom>
        </p:spPr>
        <p:txBody>
          <a:bodyPr lIns="45718" tIns="45718" rIns="45718" bIns="45718"/>
          <a:lstStyle/>
          <a:p>
            <a:pPr marL="342900" indent="-342900" defTabSz="914400">
              <a:lnSpc>
                <a:spcPct val="90000"/>
              </a:lnSpc>
              <a:spcBef>
                <a:spcPts val="700"/>
              </a:spcBef>
              <a:buChar char="•"/>
              <a:defRPr b="1" sz="3200">
                <a:solidFill>
                  <a:srgbClr val="000000"/>
                </a:solidFill>
              </a:defRPr>
            </a:pPr>
            <a:r>
              <a:t>innervation of penis</a:t>
            </a:r>
          </a:p>
          <a:p>
            <a:pPr marL="342900" indent="-342900" defTabSz="914400">
              <a:lnSpc>
                <a:spcPct val="90000"/>
              </a:lnSpc>
              <a:spcBef>
                <a:spcPts val="700"/>
              </a:spcBef>
              <a:buChar char="•"/>
              <a:defRPr sz="800">
                <a:solidFill>
                  <a:srgbClr val="000000"/>
                </a:solidFill>
              </a:defRPr>
            </a:pPr>
          </a:p>
          <a:p>
            <a:pPr lvl="1" marL="742950" indent="-285750" defTabSz="914400">
              <a:lnSpc>
                <a:spcPct val="90000"/>
              </a:lnSpc>
              <a:buChar char="–"/>
              <a:defRPr sz="2800">
                <a:solidFill>
                  <a:srgbClr val="000000"/>
                </a:solidFill>
              </a:defRPr>
            </a:pPr>
            <a:r>
              <a:t>the glans has an abundance of tactile, pressure, and temperature receptors</a:t>
            </a:r>
          </a:p>
          <a:p>
            <a:pPr lvl="1" marL="742950" indent="-285750" defTabSz="914400">
              <a:lnSpc>
                <a:spcPct val="90000"/>
              </a:lnSpc>
              <a:buChar char="–"/>
              <a:defRPr sz="800">
                <a:solidFill>
                  <a:srgbClr val="000000"/>
                </a:solidFill>
              </a:defRPr>
            </a:pPr>
          </a:p>
          <a:p>
            <a:pPr lvl="1" marL="742950" indent="-285750" defTabSz="914400">
              <a:lnSpc>
                <a:spcPct val="90000"/>
              </a:lnSpc>
              <a:buChar char="–"/>
              <a:defRPr b="1" sz="2800">
                <a:solidFill>
                  <a:srgbClr val="000000"/>
                </a:solidFill>
              </a:defRPr>
            </a:pPr>
            <a:r>
              <a:t>dorsal nerve of penis </a:t>
            </a:r>
            <a:r>
              <a:rPr b="0"/>
              <a:t>and </a:t>
            </a:r>
            <a:r>
              <a:t>internal pudendal nerves </a:t>
            </a:r>
            <a:r>
              <a:rPr b="0"/>
              <a:t>lead to integrating center in sacral spinal cord</a:t>
            </a:r>
          </a:p>
          <a:p>
            <a:pPr lvl="1" marL="742950" indent="-285750" defTabSz="914400">
              <a:lnSpc>
                <a:spcPct val="90000"/>
              </a:lnSpc>
              <a:buChar char="–"/>
              <a:defRPr sz="800">
                <a:solidFill>
                  <a:srgbClr val="000000"/>
                </a:solidFill>
              </a:defRPr>
            </a:pPr>
          </a:p>
          <a:p>
            <a:pPr lvl="1" marL="742950" indent="-285750" defTabSz="914400">
              <a:lnSpc>
                <a:spcPct val="90000"/>
              </a:lnSpc>
              <a:buChar char="–"/>
              <a:defRPr sz="2800">
                <a:solidFill>
                  <a:srgbClr val="000000"/>
                </a:solidFill>
              </a:defRPr>
            </a:pPr>
            <a:r>
              <a:t>both autonomic and somatic motor fibers carry impulses from integrating center to penis</a:t>
            </a:r>
          </a:p>
        </p:txBody>
      </p:sp>
      <p:sp>
        <p:nvSpPr>
          <p:cNvPr id="130" name="Anatomical Foundations"/>
          <p:cNvSpPr txBox="1"/>
          <p:nvPr>
            <p:ph type="title" idx="4294967295"/>
          </p:nvPr>
        </p:nvSpPr>
        <p:spPr>
          <a:xfrm>
            <a:off x="-1295402" y="254000"/>
            <a:ext cx="9144004" cy="914400"/>
          </a:xfrm>
          <a:prstGeom prst="rect">
            <a:avLst/>
          </a:prstGeom>
        </p:spPr>
        <p:txBody>
          <a:bodyPr lIns="45718" tIns="45718" rIns="45718" bIns="45718" anchor="ctr"/>
          <a:lstStyle>
            <a:lvl1pPr algn="ctr" defTabSz="914400">
              <a:defRPr b="1" sz="4000"/>
            </a:lvl1pPr>
          </a:lstStyle>
          <a:p>
            <a:pPr/>
            <a:r>
              <a:t>Anatomical Foundations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4F4F4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Lucida Grande"/>
        <a:ea typeface="Lucida Grande"/>
        <a:cs typeface="Lucida Grand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Lucida Grande"/>
        <a:ea typeface="Lucida Grande"/>
        <a:cs typeface="Lucida Grand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